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handoutMasterIdLst>
    <p:handoutMasterId r:id="rId34"/>
  </p:handoutMasterIdLst>
  <p:sldIdLst>
    <p:sldId id="258" r:id="rId5"/>
    <p:sldId id="327" r:id="rId6"/>
    <p:sldId id="307" r:id="rId7"/>
    <p:sldId id="313" r:id="rId8"/>
    <p:sldId id="281" r:id="rId9"/>
    <p:sldId id="312" r:id="rId10"/>
    <p:sldId id="328" r:id="rId11"/>
    <p:sldId id="329" r:id="rId12"/>
    <p:sldId id="330" r:id="rId13"/>
    <p:sldId id="331" r:id="rId14"/>
    <p:sldId id="332" r:id="rId15"/>
    <p:sldId id="334" r:id="rId16"/>
    <p:sldId id="335" r:id="rId17"/>
    <p:sldId id="336" r:id="rId18"/>
    <p:sldId id="274" r:id="rId19"/>
    <p:sldId id="343" r:id="rId20"/>
    <p:sldId id="300" r:id="rId21"/>
    <p:sldId id="342" r:id="rId22"/>
    <p:sldId id="341" r:id="rId23"/>
    <p:sldId id="344" r:id="rId24"/>
    <p:sldId id="345" r:id="rId25"/>
    <p:sldId id="272" r:id="rId26"/>
    <p:sldId id="346" r:id="rId27"/>
    <p:sldId id="276" r:id="rId28"/>
    <p:sldId id="347" r:id="rId29"/>
    <p:sldId id="310" r:id="rId30"/>
    <p:sldId id="266" r:id="rId31"/>
    <p:sldId id="348"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56wcz68BPmzCOzfjDeRyg==" hashData="uw2GmH2a3tGA+pNs1hDKQgDYugD9V/w5KxWzCTGW7BIoN9TrSwvLA3pa9OhDs7TLjwunfQsYIlXadBzb9VCtXg=="/>
  <p:extLst>
    <p:ext uri="{521415D9-36F7-43E2-AB2F-B90AF26B5E84}">
      <p14:sectionLst xmlns:p14="http://schemas.microsoft.com/office/powerpoint/2010/main">
        <p14:section name="Standaardsectie" id="{759A82D9-8190-48BE-BEA4-B5CB89240E0C}">
          <p14:sldIdLst>
            <p14:sldId id="258"/>
            <p14:sldId id="327"/>
            <p14:sldId id="307"/>
            <p14:sldId id="313"/>
            <p14:sldId id="281"/>
            <p14:sldId id="312"/>
            <p14:sldId id="328"/>
            <p14:sldId id="329"/>
            <p14:sldId id="330"/>
            <p14:sldId id="331"/>
            <p14:sldId id="332"/>
            <p14:sldId id="334"/>
            <p14:sldId id="335"/>
            <p14:sldId id="336"/>
            <p14:sldId id="274"/>
            <p14:sldId id="343"/>
            <p14:sldId id="300"/>
            <p14:sldId id="342"/>
            <p14:sldId id="341"/>
            <p14:sldId id="344"/>
            <p14:sldId id="345"/>
            <p14:sldId id="272"/>
            <p14:sldId id="346"/>
            <p14:sldId id="276"/>
            <p14:sldId id="347"/>
            <p14:sldId id="310"/>
            <p14:sldId id="266"/>
            <p14:sldId id="348"/>
          </p14:sldIdLst>
        </p14:section>
      </p14:sectionLst>
    </p:ex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331689-5791-4DA6-C369-C26A4DD8B054}" name="Daniëlle Dil" initials="DD" userId="S::danielle.dil@rivm.nl::9eb9ab97-451a-44b4-959e-b0452d708e86" providerId="AD"/>
  <p188:author id="{6008F39E-FA3F-617C-F2AD-1C3C94A71BC6}" name="Lisanne Buijsse" initials="LB" userId="S::lisanne.buijsse@rivm.nl::00d2ec35-1243-4484-94e0-2d3081f280d1" providerId="AD"/>
  <p188:author id="{DCA5D7BA-30DD-FCEA-19F5-742F38E92AF0}" name="Rinske Thöene " initials="RT" userId="Rinske Thöene " providerId="None"/>
  <p188:author id="{55AC1BD6-DE4A-E19F-CCF3-FE8DEB609FDB}" name="Karin Honig" initials="KH" userId="S::karin.honig@rivm.nl::72795575-074a-46a5-9488-d6a370e65bcf" providerId="AD"/>
  <p188:author id="{9C1068F4-60E9-2E7C-C0F9-201BCE276B42}" name="Angelique Harbers" initials="AH" userId="S::angelique.harbers@rivm.nl::8d7ef276-a14c-4242-8be4-9ef199baef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5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2A98F-9233-4E0B-B624-05C978DB9D26}" v="3" dt="2024-10-02T14:05:22.044"/>
    <p1510:client id="{D270ACAD-ED15-BC6A-B598-834264772485}" v="2" dt="2024-10-02T12:57:59.29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76939" autoAdjust="0"/>
  </p:normalViewPr>
  <p:slideViewPr>
    <p:cSldViewPr snapToGrid="0">
      <p:cViewPr varScale="1">
        <p:scale>
          <a:sx n="92" d="100"/>
          <a:sy n="92" d="100"/>
        </p:scale>
        <p:origin x="1832" y="184"/>
      </p:cViewPr>
      <p:guideLst>
        <p:guide pos="518"/>
        <p:guide orient="horz" pos="2160"/>
        <p:guide orient="horz" pos="1036"/>
      </p:guideLst>
    </p:cSldViewPr>
  </p:slideViewPr>
  <p:notesTextViewPr>
    <p:cViewPr>
      <p:scale>
        <a:sx n="1" d="1"/>
        <a:sy n="1" d="1"/>
      </p:scale>
      <p:origin x="0" y="0"/>
    </p:cViewPr>
  </p:notesTextViewPr>
  <p:notesViewPr>
    <p:cSldViewPr snapToGrid="0">
      <p:cViewPr varScale="1">
        <p:scale>
          <a:sx n="50" d="100"/>
          <a:sy n="50" d="100"/>
        </p:scale>
        <p:origin x="270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14-10-2024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14-10-2024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evolkingsonderzoeknederland.nl/contac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ivm.nl/bevolkingsonderzoek-borstkanker"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bevolkingsonderzoeknederland.nl/borstkanker/"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lesoverkanker.be/kanker-voorkomen/roken-en-kanker" TargetMode="External"/><Relationship Id="rId7" Type="http://schemas.openxmlformats.org/officeDocument/2006/relationships/hyperlink" Target="https://www.allesoverkanker.be/kanker-voorkomen/bewege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llesoverkanker.be/kanker-voorkomen/gezond-eten" TargetMode="External"/><Relationship Id="rId5" Type="http://schemas.openxmlformats.org/officeDocument/2006/relationships/hyperlink" Target="https://www.allesoverkanker.be/kanker-voorkomen/alcohol-en-kanker" TargetMode="External"/><Relationship Id="rId4" Type="http://schemas.openxmlformats.org/officeDocument/2006/relationships/hyperlink" Target="https://www.allesoverkanker.be/kanker-voorkomen/zon-en-kank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rgbClr val="00B050"/>
                </a:solidFill>
              </a:rPr>
              <a:t>Als je de </a:t>
            </a:r>
            <a:r>
              <a:rPr lang="en-US" dirty="0" err="1">
                <a:solidFill>
                  <a:srgbClr val="00B050"/>
                </a:solidFill>
              </a:rPr>
              <a:t>informatiekaart</a:t>
            </a:r>
            <a:r>
              <a:rPr lang="en-US" dirty="0">
                <a:solidFill>
                  <a:srgbClr val="00B050"/>
                </a:solidFill>
              </a:rPr>
              <a:t>: “</a:t>
            </a:r>
            <a:r>
              <a:rPr lang="en-US" dirty="0" err="1">
                <a:solidFill>
                  <a:srgbClr val="00B050"/>
                </a:solidFill>
              </a:rPr>
              <a:t>Informatie</a:t>
            </a:r>
            <a:r>
              <a:rPr lang="en-US" dirty="0">
                <a:solidFill>
                  <a:srgbClr val="00B050"/>
                </a:solidFill>
              </a:rPr>
              <a:t> </a:t>
            </a:r>
            <a:r>
              <a:rPr lang="en-US" dirty="0" err="1">
                <a:solidFill>
                  <a:srgbClr val="00B050"/>
                </a:solidFill>
              </a:rPr>
              <a:t>bevolkingsonderzoek</a:t>
            </a:r>
            <a:r>
              <a:rPr lang="en-US" dirty="0">
                <a:solidFill>
                  <a:srgbClr val="00B050"/>
                </a:solidFill>
              </a:rPr>
              <a:t> </a:t>
            </a:r>
            <a:r>
              <a:rPr lang="en-US" dirty="0" err="1">
                <a:solidFill>
                  <a:srgbClr val="00B050"/>
                </a:solidFill>
              </a:rPr>
              <a:t>borstkanker</a:t>
            </a:r>
            <a:r>
              <a:rPr lang="en-US" dirty="0">
                <a:solidFill>
                  <a:srgbClr val="00B050"/>
                </a:solidFill>
              </a:rPr>
              <a:t>” </a:t>
            </a:r>
            <a:r>
              <a:rPr lang="en-US" dirty="0" err="1">
                <a:solidFill>
                  <a:srgbClr val="00B050"/>
                </a:solidFill>
              </a:rPr>
              <a:t>hebt</a:t>
            </a:r>
            <a:r>
              <a:rPr lang="en-US" dirty="0">
                <a:solidFill>
                  <a:srgbClr val="00B050"/>
                </a:solidFill>
              </a:rPr>
              <a:t>, </a:t>
            </a:r>
            <a:r>
              <a:rPr lang="en-US" dirty="0" err="1">
                <a:solidFill>
                  <a:srgbClr val="00B050"/>
                </a:solidFill>
              </a:rPr>
              <a:t>kun</a:t>
            </a:r>
            <a:r>
              <a:rPr lang="en-US" dirty="0">
                <a:solidFill>
                  <a:srgbClr val="00B050"/>
                </a:solidFill>
              </a:rPr>
              <a:t> je </a:t>
            </a:r>
            <a:r>
              <a:rPr lang="en-US" dirty="0" err="1">
                <a:solidFill>
                  <a:srgbClr val="00B050"/>
                </a:solidFill>
              </a:rPr>
              <a:t>deze</a:t>
            </a:r>
            <a:r>
              <a:rPr lang="en-US" dirty="0">
                <a:solidFill>
                  <a:srgbClr val="00B050"/>
                </a:solidFill>
              </a:rPr>
              <a:t> van </a:t>
            </a:r>
            <a:r>
              <a:rPr lang="en-US" dirty="0" err="1">
                <a:solidFill>
                  <a:srgbClr val="00B050"/>
                </a:solidFill>
              </a:rPr>
              <a:t>tevoren</a:t>
            </a:r>
            <a:r>
              <a:rPr lang="en-US" dirty="0">
                <a:solidFill>
                  <a:srgbClr val="00B050"/>
                </a:solidFill>
              </a:rPr>
              <a:t> op de </a:t>
            </a:r>
            <a:r>
              <a:rPr lang="en-US" dirty="0" err="1">
                <a:solidFill>
                  <a:srgbClr val="00B050"/>
                </a:solidFill>
              </a:rPr>
              <a:t>tafels</a:t>
            </a:r>
            <a:r>
              <a:rPr lang="en-US" dirty="0">
                <a:solidFill>
                  <a:srgbClr val="00B050"/>
                </a:solidFill>
              </a:rPr>
              <a:t> </a:t>
            </a:r>
            <a:r>
              <a:rPr lang="en-US" dirty="0" err="1">
                <a:solidFill>
                  <a:srgbClr val="00B050"/>
                </a:solidFill>
              </a:rPr>
              <a:t>leggen</a:t>
            </a:r>
            <a:r>
              <a:rPr lang="en-US" dirty="0">
                <a:solidFill>
                  <a:srgbClr val="00B050"/>
                </a:solidFill>
              </a:rPr>
              <a:t>. Later in je </a:t>
            </a:r>
            <a:r>
              <a:rPr lang="en-US" dirty="0" err="1">
                <a:solidFill>
                  <a:srgbClr val="00B050"/>
                </a:solidFill>
              </a:rPr>
              <a:t>presentatie</a:t>
            </a:r>
            <a:r>
              <a:rPr lang="en-US" dirty="0">
                <a:solidFill>
                  <a:srgbClr val="00B050"/>
                </a:solidFill>
              </a:rPr>
              <a:t> (</a:t>
            </a:r>
            <a:r>
              <a:rPr lang="en-US" dirty="0" err="1">
                <a:solidFill>
                  <a:srgbClr val="00B050"/>
                </a:solidFill>
              </a:rPr>
              <a:t>bij</a:t>
            </a:r>
            <a:r>
              <a:rPr lang="en-US" dirty="0">
                <a:solidFill>
                  <a:srgbClr val="00B050"/>
                </a:solidFill>
              </a:rPr>
              <a:t> sheet 3) </a:t>
            </a:r>
            <a:r>
              <a:rPr lang="en-US" dirty="0" err="1">
                <a:solidFill>
                  <a:srgbClr val="00B050"/>
                </a:solidFill>
              </a:rPr>
              <a:t>kun</a:t>
            </a:r>
            <a:r>
              <a:rPr lang="en-US" dirty="0">
                <a:solidFill>
                  <a:srgbClr val="00B050"/>
                </a:solidFill>
              </a:rPr>
              <a:t> je </a:t>
            </a:r>
            <a:r>
              <a:rPr lang="en-US" dirty="0" err="1">
                <a:solidFill>
                  <a:srgbClr val="00B050"/>
                </a:solidFill>
              </a:rPr>
              <a:t>aangeven</a:t>
            </a:r>
            <a:r>
              <a:rPr lang="en-US" dirty="0">
                <a:solidFill>
                  <a:srgbClr val="00B050"/>
                </a:solidFill>
              </a:rPr>
              <a:t> </a:t>
            </a:r>
            <a:r>
              <a:rPr lang="en-US" dirty="0" err="1">
                <a:solidFill>
                  <a:srgbClr val="00B050"/>
                </a:solidFill>
              </a:rPr>
              <a:t>dat</a:t>
            </a:r>
            <a:r>
              <a:rPr lang="en-US" dirty="0">
                <a:solidFill>
                  <a:srgbClr val="00B050"/>
                </a:solidFill>
              </a:rPr>
              <a:t> op die </a:t>
            </a:r>
            <a:r>
              <a:rPr lang="en-US" dirty="0" err="1">
                <a:solidFill>
                  <a:srgbClr val="00B050"/>
                </a:solidFill>
              </a:rPr>
              <a:t>kaart</a:t>
            </a:r>
            <a:r>
              <a:rPr lang="en-US" dirty="0">
                <a:solidFill>
                  <a:srgbClr val="00B050"/>
                </a:solidFill>
              </a:rPr>
              <a:t> alle </a:t>
            </a:r>
            <a:r>
              <a:rPr lang="en-US" dirty="0" err="1">
                <a:solidFill>
                  <a:srgbClr val="00B050"/>
                </a:solidFill>
              </a:rPr>
              <a:t>stappen</a:t>
            </a:r>
            <a:r>
              <a:rPr lang="en-US" dirty="0">
                <a:solidFill>
                  <a:srgbClr val="00B050"/>
                </a:solidFill>
              </a:rPr>
              <a:t> in het </a:t>
            </a:r>
            <a:r>
              <a:rPr lang="en-US" dirty="0" err="1">
                <a:solidFill>
                  <a:srgbClr val="00B050"/>
                </a:solidFill>
              </a:rPr>
              <a:t>onderzoek</a:t>
            </a:r>
            <a:r>
              <a:rPr lang="en-US" dirty="0">
                <a:solidFill>
                  <a:srgbClr val="00B050"/>
                </a:solidFill>
              </a:rPr>
              <a:t> </a:t>
            </a:r>
            <a:r>
              <a:rPr lang="en-US" dirty="0" err="1">
                <a:solidFill>
                  <a:srgbClr val="00B050"/>
                </a:solidFill>
              </a:rPr>
              <a:t>staan</a:t>
            </a:r>
            <a:r>
              <a:rPr lang="en-US" dirty="0">
                <a:solidFill>
                  <a:srgbClr val="00B050"/>
                </a:solidFill>
              </a:rPr>
              <a:t>, </a:t>
            </a:r>
            <a:r>
              <a:rPr lang="en-US" dirty="0" err="1">
                <a:solidFill>
                  <a:srgbClr val="00B050"/>
                </a:solidFill>
              </a:rPr>
              <a:t>en</a:t>
            </a:r>
            <a:r>
              <a:rPr lang="en-US" dirty="0">
                <a:solidFill>
                  <a:srgbClr val="00B050"/>
                </a:solidFill>
              </a:rPr>
              <a:t> </a:t>
            </a:r>
            <a:r>
              <a:rPr lang="en-US" dirty="0" err="1">
                <a:solidFill>
                  <a:srgbClr val="00B050"/>
                </a:solidFill>
              </a:rPr>
              <a:t>dat</a:t>
            </a:r>
            <a:r>
              <a:rPr lang="en-US" dirty="0">
                <a:solidFill>
                  <a:srgbClr val="00B050"/>
                </a:solidFill>
              </a:rPr>
              <a:t> je die </a:t>
            </a:r>
            <a:r>
              <a:rPr lang="en-US" dirty="0" err="1">
                <a:solidFill>
                  <a:srgbClr val="00B050"/>
                </a:solidFill>
              </a:rPr>
              <a:t>allemaal</a:t>
            </a:r>
            <a:r>
              <a:rPr lang="en-US" dirty="0">
                <a:solidFill>
                  <a:srgbClr val="00B050"/>
                </a:solidFill>
              </a:rPr>
              <a:t> </a:t>
            </a:r>
            <a:r>
              <a:rPr lang="en-US" dirty="0" err="1">
                <a:solidFill>
                  <a:srgbClr val="00B050"/>
                </a:solidFill>
              </a:rPr>
              <a:t>gaat</a:t>
            </a:r>
            <a:r>
              <a:rPr lang="en-US" dirty="0">
                <a:solidFill>
                  <a:srgbClr val="00B050"/>
                </a:solidFill>
              </a:rPr>
              <a:t> </a:t>
            </a:r>
            <a:r>
              <a:rPr lang="en-US" dirty="0" err="1">
                <a:solidFill>
                  <a:srgbClr val="00B050"/>
                </a:solidFill>
              </a:rPr>
              <a:t>bespreken</a:t>
            </a:r>
            <a:r>
              <a:rPr lang="en-US" dirty="0">
                <a:solidFill>
                  <a:srgbClr val="00B050"/>
                </a:solidFill>
              </a:rPr>
              <a:t>. </a:t>
            </a:r>
            <a:endParaRPr lang="en-US"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99074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B050"/>
                </a:solidFill>
              </a:rPr>
              <a:t>Probeer in gesprek te gaan door te vragen naar ervaringen. Zijn er vrouwen die al eens meegedaan hebben? Kennen ze andere vrouwen die er aan meedoen, of juist niet? Of kennen ze iemand bij wie kanker is ontdekt door het onderzoek?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10</a:t>
            </a:fld>
            <a:endParaRPr lang="nl-NL"/>
          </a:p>
        </p:txBody>
      </p:sp>
    </p:spTree>
    <p:extLst>
      <p:ext uri="{BB962C8B-B14F-4D97-AF65-F5344CB8AC3E}">
        <p14:creationId xmlns:p14="http://schemas.microsoft.com/office/powerpoint/2010/main" val="270605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Borstkanker is een van de meest voorkomende soorten van kanker. </a:t>
            </a:r>
            <a:r>
              <a:rPr lang="nl-NL" altLang="nl-NL" dirty="0"/>
              <a:t>Het is belangrijk om het vroeg te ontdekken. </a:t>
            </a:r>
            <a:r>
              <a:rPr lang="nl-NL" dirty="0"/>
              <a:t>Als je meedoet aan het bevolkingsonderzoek kun je erachter komen of je borstkanker hebt. Nog voordat je er zelf iets van merkt.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426985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Kanker is een beladen onderwerp in veel culturen. Toch is het belangrijk dat er over wordt gesproken, want soms voel je je niet ziek en zie je niks maar blijkt er toch een tumor te groeien. </a:t>
            </a:r>
          </a:p>
          <a:p>
            <a:endParaRPr lang="nl-NL" dirty="0">
              <a:ea typeface="Calibri"/>
              <a:cs typeface="Calibri"/>
            </a:endParaRPr>
          </a:p>
          <a:p>
            <a:r>
              <a:rPr lang="nl-NL" dirty="0">
                <a:ea typeface="Calibri"/>
                <a:cs typeface="Calibri"/>
              </a:rPr>
              <a:t>Je voelt een knobbeltje vaak niet omdat ze heel klein zijn of diep in je borst zitten en omdat ze geen pijn doen.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12</a:t>
            </a:fld>
            <a:endParaRPr lang="nl-NL"/>
          </a:p>
        </p:txBody>
      </p:sp>
    </p:spTree>
    <p:extLst>
      <p:ext uri="{BB962C8B-B14F-4D97-AF65-F5344CB8AC3E}">
        <p14:creationId xmlns:p14="http://schemas.microsoft.com/office/powerpoint/2010/main" val="330410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lichaam bestaat uit miljoenen cellen. Door veranderingen in cellen kunnen deze te snel gaan groeien en het lichaam beschadigen. Dit is kanker.</a:t>
            </a:r>
          </a:p>
          <a:p>
            <a:endParaRPr lang="nl-NL" dirty="0"/>
          </a:p>
          <a:p>
            <a:r>
              <a:rPr lang="nl-NL" dirty="0"/>
              <a:t>Er zijn verschillende soorten kanker. De kanker die het meest voorkomt bij vrouwen is borstkanker. In het begin kan borstkanker groeien zonder dat je er iets van merkt. Borstkanker kan langzaam maar ook snel groeien. Dat is bij iedereen anders. Borstkanker is een ernstige ziekte waaraan mensen kunnen overlijden. Als de ziekte op tijd wordt ontdekt, is het meestal goed te behandelen.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398338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Bij</a:t>
            </a:r>
            <a:r>
              <a:rPr lang="en-US" dirty="0"/>
              <a:t> het </a:t>
            </a:r>
            <a:r>
              <a:rPr lang="en-US" dirty="0" err="1"/>
              <a:t>bevolkingsonderzoek</a:t>
            </a:r>
            <a:r>
              <a:rPr lang="en-US" dirty="0"/>
              <a:t> </a:t>
            </a:r>
            <a:r>
              <a:rPr lang="en-US" dirty="0" err="1"/>
              <a:t>worden</a:t>
            </a:r>
            <a:r>
              <a:rPr lang="en-US" dirty="0"/>
              <a:t> </a:t>
            </a:r>
            <a:r>
              <a:rPr lang="en-US" dirty="0" err="1"/>
              <a:t>röntgenfoto’s</a:t>
            </a:r>
            <a:r>
              <a:rPr lang="en-US" dirty="0"/>
              <a:t> van je </a:t>
            </a:r>
            <a:r>
              <a:rPr lang="en-US" dirty="0" err="1"/>
              <a:t>borsten</a:t>
            </a:r>
            <a:r>
              <a:rPr lang="en-US" dirty="0"/>
              <a:t> </a:t>
            </a:r>
            <a:r>
              <a:rPr lang="en-US" dirty="0" err="1"/>
              <a:t>gemaakt</a:t>
            </a:r>
            <a:r>
              <a:rPr lang="en-US" dirty="0"/>
              <a: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70081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B050"/>
                </a:solidFill>
              </a:rPr>
              <a:t>Als je de informatiekaart ‘bevolkingsonderzoek borstkanker’ hebt waar bovenstaand plaatje op staat, dan kun je deze uitdelen. </a:t>
            </a:r>
          </a:p>
          <a:p>
            <a:endParaRPr lang="nl-NL" dirty="0"/>
          </a:p>
          <a:p>
            <a:r>
              <a:rPr lang="nl-NL" dirty="0"/>
              <a:t>Heb je klachten? Ga naar de huisarts. </a:t>
            </a:r>
            <a:r>
              <a:rPr lang="nl-NL" dirty="0">
                <a:ea typeface="Calibri"/>
                <a:cs typeface="Calibri"/>
              </a:rPr>
              <a:t>Wacht niet op een uitnodiging voor het bevolkingsonderzoek.</a:t>
            </a:r>
          </a:p>
          <a:p>
            <a:endParaRPr lang="nl-NL" dirty="0">
              <a:ea typeface="Calibri"/>
              <a:cs typeface="Calibri"/>
            </a:endParaRPr>
          </a:p>
          <a:p>
            <a:r>
              <a:rPr lang="nl-NL" dirty="0">
                <a:ea typeface="Calibri"/>
                <a:cs typeface="Calibri"/>
              </a:rPr>
              <a:t>Klachten kunnen zijn:</a:t>
            </a:r>
          </a:p>
          <a:p>
            <a:endParaRPr lang="nl-NL" dirty="0"/>
          </a:p>
          <a:p>
            <a:pPr marL="171450" indent="-171450">
              <a:buFont typeface="Arial"/>
              <a:buChar char="•"/>
            </a:pPr>
            <a:r>
              <a:rPr lang="nl-NL" dirty="0"/>
              <a:t>Je voelt een knobbeltje, zwelling of verharding in je borst.</a:t>
            </a:r>
            <a:endParaRPr lang="nl-NL" dirty="0">
              <a:ea typeface="Calibri"/>
              <a:cs typeface="Calibri"/>
            </a:endParaRPr>
          </a:p>
          <a:p>
            <a:pPr marL="171450" indent="-171450">
              <a:buFont typeface="Arial"/>
              <a:buChar char="•"/>
            </a:pPr>
            <a:r>
              <a:rPr lang="nl-NL" dirty="0"/>
              <a:t>Je ziet of voelt een bult op je borst.</a:t>
            </a:r>
            <a:endParaRPr lang="nl-NL" dirty="0">
              <a:ea typeface="Calibri"/>
              <a:cs typeface="Calibri"/>
            </a:endParaRPr>
          </a:p>
          <a:p>
            <a:pPr marL="171450" indent="-171450">
              <a:buFont typeface="Arial"/>
              <a:buChar char="•"/>
            </a:pPr>
            <a:r>
              <a:rPr lang="nl-NL" dirty="0"/>
              <a:t>Je hebt deukjes of kuiltjes in je borst.</a:t>
            </a:r>
            <a:endParaRPr lang="nl-NL" dirty="0">
              <a:ea typeface="Calibri"/>
              <a:cs typeface="Calibri"/>
            </a:endParaRPr>
          </a:p>
          <a:p>
            <a:pPr marL="171450" indent="-171450">
              <a:buFont typeface="Arial"/>
              <a:buChar char="•"/>
            </a:pPr>
            <a:r>
              <a:rPr lang="nl-NL" dirty="0"/>
              <a:t>De huid van je borst heeft putjes en ziet eruit als een sinaasappelschil.</a:t>
            </a:r>
            <a:endParaRPr lang="nl-NL" dirty="0">
              <a:ea typeface="Calibri"/>
              <a:cs typeface="Calibri"/>
            </a:endParaRPr>
          </a:p>
          <a:p>
            <a:pPr marL="171450" indent="-171450">
              <a:buFont typeface="Arial"/>
              <a:buChar char="•"/>
            </a:pPr>
            <a:r>
              <a:rPr lang="nl-NL" dirty="0"/>
              <a:t>Je hebt een wondje aan je borst dat slecht geneest.</a:t>
            </a:r>
            <a:endParaRPr lang="nl-NL" dirty="0">
              <a:ea typeface="Calibri"/>
              <a:cs typeface="Calibri"/>
            </a:endParaRPr>
          </a:p>
          <a:p>
            <a:pPr marL="171450" indent="-171450">
              <a:buFont typeface="Arial"/>
              <a:buChar char="•"/>
            </a:pPr>
            <a:r>
              <a:rPr lang="nl-NL" dirty="0"/>
              <a:t>Je ziet roodheid, schilfering of intrekking van een tepel.</a:t>
            </a:r>
            <a:endParaRPr lang="nl-NL" dirty="0">
              <a:ea typeface="Calibri"/>
              <a:cs typeface="Calibri"/>
            </a:endParaRPr>
          </a:p>
          <a:p>
            <a:pPr marL="171450" indent="-171450">
              <a:buFont typeface="Arial"/>
              <a:buChar char="•"/>
            </a:pPr>
            <a:r>
              <a:rPr lang="nl-NL" dirty="0"/>
              <a:t>Er komt bloed of vocht uit een tepel.</a:t>
            </a:r>
            <a:endParaRPr lang="nl-NL" dirty="0">
              <a:ea typeface="Calibri"/>
              <a:cs typeface="Calibri"/>
            </a:endParaRPr>
          </a:p>
          <a:p>
            <a:pPr marL="171450" indent="-171450">
              <a:buFont typeface="Arial"/>
              <a:buChar char="•"/>
            </a:pPr>
            <a:r>
              <a:rPr lang="nl-NL" dirty="0"/>
              <a:t>Je voelt een zwelling in je oksel.</a:t>
            </a:r>
          </a:p>
          <a:p>
            <a:pPr marL="171450" indent="-171450">
              <a:buFont typeface="Arial"/>
              <a:buChar char="•"/>
            </a:pPr>
            <a:r>
              <a:rPr lang="nl-NL" dirty="0"/>
              <a:t>Je borst voelt anders aan dan normaal.</a:t>
            </a:r>
          </a:p>
          <a:p>
            <a:pPr marL="171450" indent="-171450">
              <a:buFont typeface="Arial"/>
              <a:buChar char="•"/>
            </a:pPr>
            <a:r>
              <a:rPr lang="nl-NL" dirty="0"/>
              <a:t>De vorm of grootte van je borst verandert.</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2233362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B050"/>
                </a:solidFill>
              </a:rPr>
              <a:t>Je kunt hier eventueel een voorbeeld van een uitnodigingsbrief laten zien als je die hebt. In de brief zit een QR-code. Als je die met je telefoon scant, kom je bij vertalingen in het Arabisch, Turks en Engels.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a:defRPr/>
            </a:pPr>
            <a:r>
              <a:rPr lang="nl-NL" dirty="0"/>
              <a:t>Alle vrouwen (50-75) krijgen een uitnodiging via de post. </a:t>
            </a:r>
            <a:r>
              <a:rPr lang="nl-NL" dirty="0">
                <a:ea typeface="Calibri"/>
                <a:cs typeface="Calibri"/>
              </a:rPr>
              <a:t>In de envelop zit een brief en een folder.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Eventueel kun je aangeven dat er een ‘lees simpel app’ is die iedereen kan downloaden. Deze app geeft een samenvatting van de brief in makkelijke taal. </a:t>
            </a:r>
            <a:endParaRPr lang="nl-NL" i="1" dirty="0">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1423925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3738" y="1143000"/>
            <a:ext cx="5486400" cy="3086100"/>
          </a:xfrm>
        </p:spPr>
      </p:sp>
      <p:sp>
        <p:nvSpPr>
          <p:cNvPr id="3" name="Tijdelijke aanduiding voor notities 2"/>
          <p:cNvSpPr>
            <a:spLocks noGrp="1"/>
          </p:cNvSpPr>
          <p:nvPr>
            <p:ph type="body" idx="1"/>
          </p:nvPr>
        </p:nvSpPr>
        <p:spPr>
          <a:xfrm>
            <a:off x="693234" y="4400550"/>
            <a:ext cx="5486400" cy="3600450"/>
          </a:xfrm>
        </p:spPr>
        <p:txBody>
          <a:bodyPr/>
          <a:lstStyle/>
          <a:p>
            <a:pPr>
              <a:defRPr/>
            </a:pPr>
            <a:r>
              <a:rPr lang="nl-NL" altLang="nl-NL" dirty="0"/>
              <a:t>In de brief staat hoe je een afspraak kunt maken:</a:t>
            </a:r>
          </a:p>
          <a:p>
            <a:pPr>
              <a:defRPr/>
            </a:pPr>
            <a:endParaRPr lang="nl-NL" altLang="nl-NL" dirty="0"/>
          </a:p>
          <a:p>
            <a:pPr marL="171450" indent="-171450">
              <a:buFont typeface="Arial" panose="020B0604020202020204" pitchFamily="34" charset="0"/>
              <a:buChar char="•"/>
              <a:defRPr/>
            </a:pPr>
            <a:r>
              <a:rPr lang="nl-NL" dirty="0"/>
              <a:t>Door te bellen naar de informatielijn, het nummer staat in de brief. </a:t>
            </a:r>
          </a:p>
          <a:p>
            <a:pPr marL="171450" indent="-171450">
              <a:buFont typeface="Arial" panose="020B0604020202020204" pitchFamily="34" charset="0"/>
              <a:buChar char="•"/>
              <a:defRPr/>
            </a:pPr>
            <a:r>
              <a:rPr lang="nl-NL" dirty="0"/>
              <a:t>Je kunt ook een e-mail sturen naar het e-mailadres dat in de brief staat. </a:t>
            </a:r>
          </a:p>
          <a:p>
            <a:pPr marL="171450" indent="-171450">
              <a:buFont typeface="Arial" panose="020B0604020202020204" pitchFamily="34" charset="0"/>
              <a:buChar char="•"/>
              <a:defRPr/>
            </a:pPr>
            <a:r>
              <a:rPr lang="nl-NL" dirty="0"/>
              <a:t>En je kunt het ook via </a:t>
            </a:r>
            <a:r>
              <a:rPr lang="nl-NL" dirty="0" err="1"/>
              <a:t>DigiD</a:t>
            </a:r>
            <a:r>
              <a:rPr lang="nl-NL" dirty="0"/>
              <a:t> online aanvragen. Je hebt een eigen dossier vanaf het moment dat je uitgenodigd wordt voor het bevolkingsonderzoek:  mijnbevolkingsonderzoek.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t>Je kunt een bevestiging van de afspraak per e-mail of per brief ontvangen. </a:t>
            </a:r>
            <a:endParaRPr lang="nl-NL" dirty="0">
              <a:ea typeface="Calibri"/>
              <a:cs typeface="Calibri"/>
            </a:endParaRPr>
          </a:p>
          <a:p>
            <a:pPr marL="0" indent="0">
              <a:buFont typeface="Arial" panose="020B0604020202020204" pitchFamily="34" charset="0"/>
              <a:buNone/>
              <a:defRPr/>
            </a:pPr>
            <a:endParaRPr lang="nl-NL" dirty="0">
              <a:hlinkClick r:id="rId3"/>
            </a:endParaRPr>
          </a:p>
          <a:p>
            <a:pPr marL="0" indent="0">
              <a:buFont typeface="Arial" panose="020B0604020202020204" pitchFamily="34" charset="0"/>
              <a:buNone/>
              <a:defRPr/>
            </a:pPr>
            <a:r>
              <a:rPr lang="nl-NL" dirty="0">
                <a:hlinkClick r:id="rId3"/>
              </a:rPr>
              <a:t>https://www.bevolkingsonderzoeknederland.nl/contact</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205245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60000"/>
              </a:lnSpc>
              <a:defRPr/>
            </a:pPr>
            <a:r>
              <a:rPr lang="nl-NL" altLang="nl-NL" dirty="0"/>
              <a:t>Tips voor het onderzoek:</a:t>
            </a:r>
          </a:p>
          <a:p>
            <a:pPr>
              <a:lnSpc>
                <a:spcPct val="160000"/>
              </a:lnSpc>
              <a:defRPr/>
            </a:pPr>
            <a:endParaRPr lang="nl-NL" altLang="nl-NL" dirty="0"/>
          </a:p>
          <a:p>
            <a:pPr marL="171450" indent="-171450">
              <a:lnSpc>
                <a:spcPct val="160000"/>
              </a:lnSpc>
              <a:buFont typeface="Arial"/>
              <a:buChar char="•"/>
              <a:defRPr/>
            </a:pPr>
            <a:r>
              <a:rPr lang="nl-NL" altLang="nl-NL" dirty="0"/>
              <a:t>Smeer voor het onderzoek geen zalf, poeder of bodylotion op je borsten. </a:t>
            </a:r>
            <a:endParaRPr lang="nl-NL" altLang="nl-NL" dirty="0">
              <a:ea typeface="Calibri" panose="020F0502020204030204"/>
              <a:cs typeface="Calibri" panose="020F0502020204030204"/>
            </a:endParaRPr>
          </a:p>
          <a:p>
            <a:pPr marL="171450" indent="-171450">
              <a:lnSpc>
                <a:spcPct val="160000"/>
              </a:lnSpc>
              <a:buFont typeface="Arial"/>
              <a:buChar char="•"/>
              <a:defRPr/>
            </a:pPr>
            <a:r>
              <a:rPr lang="nl-NL" altLang="nl-NL" dirty="0"/>
              <a:t>Je mag wel deodorant gebruiken.</a:t>
            </a:r>
            <a:endParaRPr lang="nl-NL" dirty="0">
              <a:ea typeface="Calibri" panose="020F0502020204030204"/>
              <a:cs typeface="Calibri" panose="020F0502020204030204"/>
            </a:endParaRPr>
          </a:p>
          <a:p>
            <a:pPr marL="171450" indent="-171450">
              <a:lnSpc>
                <a:spcPct val="160000"/>
              </a:lnSpc>
              <a:buFont typeface="Arial"/>
              <a:buChar char="•"/>
              <a:defRPr/>
            </a:pPr>
            <a:r>
              <a:rPr lang="nl-NL" altLang="nl-NL" dirty="0"/>
              <a:t>Ga thuis naar de wc. In de bus is geen wc aanwezig.</a:t>
            </a:r>
            <a:endParaRPr lang="nl-NL" altLang="nl-NL" dirty="0">
              <a:ea typeface="Calibri" panose="020F0502020204030204"/>
              <a:cs typeface="Calibri" panose="020F0502020204030204"/>
            </a:endParaRPr>
          </a:p>
          <a:p>
            <a:pPr marL="171450" indent="-171450">
              <a:lnSpc>
                <a:spcPct val="160000"/>
              </a:lnSpc>
              <a:buFont typeface="Arial"/>
              <a:buChar char="•"/>
              <a:defRPr/>
            </a:pPr>
            <a:r>
              <a:rPr lang="nl-NL" altLang="nl-NL" dirty="0"/>
              <a:t>Neem je geldige identiteitsbewijs mee (paspoort, identiteitskaart of rijbewijs).</a:t>
            </a:r>
            <a:endParaRPr lang="nl-NL" altLang="nl-NL" dirty="0">
              <a:ea typeface="Calibri" panose="020F0502020204030204"/>
              <a:cs typeface="Calibri" panose="020F0502020204030204"/>
            </a:endParaRPr>
          </a:p>
          <a:p>
            <a:pPr marL="171450" indent="-171450">
              <a:lnSpc>
                <a:spcPct val="160000"/>
              </a:lnSpc>
              <a:buFont typeface="Arial"/>
              <a:buChar char="•"/>
              <a:defRPr/>
            </a:pPr>
            <a:r>
              <a:rPr lang="nl-NL" altLang="nl-NL" dirty="0"/>
              <a:t>Neem de uitnodigingsbrief mee. Vul thuis alvast de vragen op de achterkant in. </a:t>
            </a:r>
            <a:endParaRPr lang="nl-NL" altLang="nl-NL" dirty="0">
              <a:ea typeface="Calibri" panose="020F0502020204030204"/>
              <a:cs typeface="Calibri" panose="020F0502020204030204"/>
            </a:endParaRPr>
          </a:p>
          <a:p>
            <a:pPr marL="171450" indent="-171450">
              <a:lnSpc>
                <a:spcPct val="160000"/>
              </a:lnSpc>
              <a:buFont typeface="Arial"/>
              <a:buChar char="•"/>
              <a:defRPr/>
            </a:pPr>
            <a:r>
              <a:rPr lang="nl-NL" altLang="nl-NL" dirty="0"/>
              <a:t>Als je het spannend vindt, of als je moeite hebt met lopen of met iemand mee kan rijden of samen het OV neemt, dan kun je iemand meenemen naar het onderzoek. Het is handig om dat van tevoren aan te geven, maar het geen probleem als je dat niet hebt gedaan. </a:t>
            </a:r>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3444788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dirty="0"/>
              <a:t>Het onderzoek wordt gedaan door vrouwelijke medewerkers. </a:t>
            </a:r>
          </a:p>
          <a:p>
            <a:pPr>
              <a:defRPr/>
            </a:pPr>
            <a:endParaRPr lang="nl-NL" altLang="nl-NL" dirty="0"/>
          </a:p>
          <a:p>
            <a:pPr>
              <a:defRPr/>
            </a:pPr>
            <a:r>
              <a:rPr lang="nl-NL" altLang="nl-NL" dirty="0"/>
              <a:t>Tips: </a:t>
            </a:r>
          </a:p>
          <a:p>
            <a:pPr>
              <a:defRPr/>
            </a:pPr>
            <a:endParaRPr lang="nl-NL" altLang="nl-NL" dirty="0"/>
          </a:p>
          <a:p>
            <a:pPr marL="171450" indent="-171450">
              <a:buFont typeface="Arial" panose="020B0604020202020204" pitchFamily="34" charset="0"/>
              <a:buChar char="•"/>
              <a:defRPr/>
            </a:pPr>
            <a:r>
              <a:rPr lang="nl-NL" altLang="nl-NL" dirty="0"/>
              <a:t>Trek makkelijke bovenkleding aan. Dan kun je je snel uitkleden en aankleden.</a:t>
            </a:r>
          </a:p>
          <a:p>
            <a:pPr marL="171450" indent="-171450">
              <a:buFont typeface="Arial" panose="020B0604020202020204" pitchFamily="34" charset="0"/>
              <a:buChar char="•"/>
              <a:defRPr/>
            </a:pPr>
            <a:r>
              <a:rPr lang="nl-NL" altLang="nl-NL" dirty="0"/>
              <a:t>Neem als je wilt een omslagdoek of sjaal mee voor tijdens het wachten. Dan voel je je ook minder bloot. </a:t>
            </a:r>
            <a:endParaRPr lang="nl-NL" altLang="nl-NL" dirty="0">
              <a:ea typeface="Calibri" panose="020F0502020204030204"/>
              <a:cs typeface="Calibri" panose="020F0502020204030204"/>
            </a:endParaRPr>
          </a:p>
          <a:p>
            <a:pPr marL="171450" indent="-171450">
              <a:buFont typeface="Arial" panose="020B0604020202020204" pitchFamily="34" charset="0"/>
              <a:buChar char="•"/>
              <a:defRPr/>
            </a:pPr>
            <a:endParaRPr lang="nl-NL" altLang="nl-NL" dirty="0"/>
          </a:p>
          <a:p>
            <a:pPr>
              <a:defRPr/>
            </a:pPr>
            <a:r>
              <a:rPr lang="nl-NL" altLang="nl-NL" dirty="0"/>
              <a:t>Ook aan de buitenkant kan de medewerkster soms al wat zien (tepels, huid). De medewerkster raakt je niet aan bij de controle. </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19</a:t>
            </a:fld>
            <a:endParaRPr lang="nl-NL"/>
          </a:p>
        </p:txBody>
      </p:sp>
    </p:spTree>
    <p:extLst>
      <p:ext uri="{BB962C8B-B14F-4D97-AF65-F5344CB8AC3E}">
        <p14:creationId xmlns:p14="http://schemas.microsoft.com/office/powerpoint/2010/main" val="172491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 een klein testje, voordat ik vertel over de bevolkingsonderzoeken om te horen wat jullie er al van weten.</a:t>
            </a:r>
          </a:p>
          <a:p>
            <a:endParaRPr lang="nl-NL" dirty="0"/>
          </a:p>
          <a:p>
            <a:pPr marL="171450" indent="-171450">
              <a:buFont typeface="Arial" panose="020B0604020202020204" pitchFamily="34" charset="0"/>
              <a:buChar char="•"/>
            </a:pPr>
            <a:r>
              <a:rPr lang="nl-NL" dirty="0"/>
              <a:t>Ben je al bekend met de bevolkingsonderzoeken?</a:t>
            </a:r>
          </a:p>
          <a:p>
            <a:pPr marL="171450" indent="-171450">
              <a:buFont typeface="Arial" panose="020B0604020202020204" pitchFamily="34" charset="0"/>
              <a:buChar char="•"/>
            </a:pPr>
            <a:r>
              <a:rPr lang="nl-NL" dirty="0"/>
              <a:t>Wat weet je al over bevolkingsonderzoeken?</a:t>
            </a:r>
          </a:p>
          <a:p>
            <a:pPr marL="171450" indent="-171450">
              <a:buFont typeface="Arial" panose="020B0604020202020204" pitchFamily="34" charset="0"/>
              <a:buChar char="•"/>
            </a:pPr>
            <a:r>
              <a:rPr lang="nl-NL" dirty="0"/>
              <a:t>Heb je zelf al eens een uitnodiging gehad?</a:t>
            </a:r>
          </a:p>
          <a:p>
            <a:pPr marL="171450" indent="-171450">
              <a:buFont typeface="Arial" panose="020B0604020202020204" pitchFamily="34" charset="0"/>
              <a:buChar char="•"/>
            </a:pPr>
            <a:r>
              <a:rPr lang="nl-NL" dirty="0"/>
              <a:t>Ken je iemand die eraan meegedaan heeft?</a:t>
            </a:r>
          </a:p>
          <a:p>
            <a:pPr marL="171450" indent="-171450">
              <a:buFont typeface="Arial" panose="020B0604020202020204" pitchFamily="34" charset="0"/>
              <a:buChar char="•"/>
            </a:pPr>
            <a:r>
              <a:rPr lang="nl-NL" dirty="0"/>
              <a:t>Waar moet je aan denken?</a:t>
            </a:r>
          </a:p>
          <a:p>
            <a:pPr marL="171450" indent="-171450">
              <a:buFont typeface="Arial" panose="020B0604020202020204" pitchFamily="34" charset="0"/>
              <a:buChar char="•"/>
            </a:pPr>
            <a:r>
              <a:rPr lang="nl-NL" dirty="0"/>
              <a:t>Weet je hoe het in andere landen geregeld is? Bijvoorbeeld in Turkije, Marokko of Syrië?</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149914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20</a:t>
            </a:fld>
            <a:endParaRPr lang="nl-NL"/>
          </a:p>
        </p:txBody>
      </p:sp>
    </p:spTree>
    <p:extLst>
      <p:ext uri="{BB962C8B-B14F-4D97-AF65-F5344CB8AC3E}">
        <p14:creationId xmlns:p14="http://schemas.microsoft.com/office/powerpoint/2010/main" val="100808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dirty="0"/>
              <a:t>Het is belangrijk dat de borst goed tussen de platen ligt. Dan worden de platen een paar keer kort samengeduwd.</a:t>
            </a:r>
          </a:p>
          <a:p>
            <a:pPr>
              <a:defRPr/>
            </a:pPr>
            <a:r>
              <a:rPr lang="nl-NL" altLang="nl-NL" dirty="0">
                <a:ea typeface="Calibri"/>
                <a:cs typeface="Calibri"/>
              </a:rPr>
              <a:t>Dat kan soms wat vervelend voelen. De meeste vrouwen vinden het een beetje vervelend voelen, sommige vrouwen vinden het heel vervelend. Maar het onderzoek duurt maar kort (enkele seconden). </a:t>
            </a:r>
          </a:p>
          <a:p>
            <a:pPr>
              <a:defRPr/>
            </a:pPr>
            <a:endParaRPr lang="nl-NL" altLang="nl-NL" dirty="0"/>
          </a:p>
          <a:p>
            <a:r>
              <a:rPr lang="nl-NL" dirty="0"/>
              <a:t>Vraag of iemand het al een keer heeft meegemaakt?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21</a:t>
            </a:fld>
            <a:endParaRPr lang="nl-NL"/>
          </a:p>
        </p:txBody>
      </p:sp>
    </p:spTree>
    <p:extLst>
      <p:ext uri="{BB962C8B-B14F-4D97-AF65-F5344CB8AC3E}">
        <p14:creationId xmlns:p14="http://schemas.microsoft.com/office/powerpoint/2010/main" val="2279782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22</a:t>
            </a:fld>
            <a:endParaRPr lang="nl-NL"/>
          </a:p>
        </p:txBody>
      </p:sp>
    </p:spTree>
    <p:extLst>
      <p:ext uri="{BB962C8B-B14F-4D97-AF65-F5344CB8AC3E}">
        <p14:creationId xmlns:p14="http://schemas.microsoft.com/office/powerpoint/2010/main" val="1130549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solidFill>
                  <a:srgbClr val="00B050"/>
                </a:solidFill>
              </a:rPr>
              <a:t>Hier kun je samen naar de informatiekaart ‘Wat kan de uitslag zijn’ kijken of deze uitdelen.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142939"/>
              </a:solidFill>
              <a:effectLst/>
              <a:latin typeface="Dosi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42939"/>
                </a:solidFill>
                <a:effectLst/>
                <a:latin typeface="Dosis"/>
              </a:rPr>
              <a:t>Het wachten op de uitslag kan spannend zijn.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b="0" i="0" dirty="0">
                <a:solidFill>
                  <a:srgbClr val="142939"/>
                </a:solidFill>
                <a:effectLst/>
                <a:latin typeface="Dosis"/>
              </a:rPr>
              <a:t>Uitslag kan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t>1. Goed: 98 op de 100 vrouwen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2. Niet genoeg informatie: 1 op de 100 vrouwen.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Je krijgt dan een verwijzing via de huisarts naar het ziekenhuis voor nieuwe foto’s of een echo.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23</a:t>
            </a:fld>
            <a:endParaRPr lang="nl-NL"/>
          </a:p>
        </p:txBody>
      </p:sp>
    </p:spTree>
    <p:extLst>
      <p:ext uri="{BB962C8B-B14F-4D97-AF65-F5344CB8AC3E}">
        <p14:creationId xmlns:p14="http://schemas.microsoft.com/office/powerpoint/2010/main" val="475788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sz="1200" dirty="0"/>
              <a:t>E</a:t>
            </a:r>
            <a:r>
              <a:rPr lang="nl-NL" dirty="0"/>
              <a:t>en afwijking gezien: 1 op de 100 vrouwen. Dan is vervolgonderzoek in het ziekenhuis nodig. Je krijgt een verwijzing via de huisarts. Dat kan een foto, echo of weghalen stukje weefsel zijn. </a:t>
            </a:r>
          </a:p>
          <a:p>
            <a:endParaRPr lang="nl-NL" dirty="0"/>
          </a:p>
          <a:p>
            <a:r>
              <a:rPr lang="nl-NL" dirty="0"/>
              <a:t>Let op: dat betekent nog niet altijd dat je borstkanker hebt!</a:t>
            </a:r>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24</a:t>
            </a:fld>
            <a:endParaRPr lang="nl-NL"/>
          </a:p>
        </p:txBody>
      </p:sp>
    </p:spTree>
    <p:extLst>
      <p:ext uri="{BB962C8B-B14F-4D97-AF65-F5344CB8AC3E}">
        <p14:creationId xmlns:p14="http://schemas.microsoft.com/office/powerpoint/2010/main" val="4188320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a typeface="Calibri"/>
                <a:cs typeface="Calibri"/>
              </a:rPr>
              <a:t>Niet genoeg informatie: 1 op de 100 vrouwen.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ea typeface="Calibri"/>
                <a:cs typeface="Calibri"/>
              </a:rPr>
              <a:t>Je krijgt dan een verwijzing via de huisarts naar het ziekenhuis voor nieuwe foto’s of een echo.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25</a:t>
            </a:fld>
            <a:endParaRPr lang="nl-NL"/>
          </a:p>
        </p:txBody>
      </p:sp>
    </p:spTree>
    <p:extLst>
      <p:ext uri="{BB962C8B-B14F-4D97-AF65-F5344CB8AC3E}">
        <p14:creationId xmlns:p14="http://schemas.microsoft.com/office/powerpoint/2010/main" val="3465199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rgbClr val="00B050"/>
                </a:solidFill>
              </a:rPr>
              <a:t>Je </a:t>
            </a:r>
            <a:r>
              <a:rPr lang="en-US" dirty="0" err="1">
                <a:solidFill>
                  <a:srgbClr val="00B050"/>
                </a:solidFill>
              </a:rPr>
              <a:t>kunt</a:t>
            </a:r>
            <a:r>
              <a:rPr lang="en-US" dirty="0">
                <a:solidFill>
                  <a:srgbClr val="00B050"/>
                </a:solidFill>
              </a:rPr>
              <a:t> het </a:t>
            </a:r>
            <a:r>
              <a:rPr lang="en-US" dirty="0" err="1">
                <a:solidFill>
                  <a:srgbClr val="00B050"/>
                </a:solidFill>
              </a:rPr>
              <a:t>Steffie-filmpje</a:t>
            </a:r>
            <a:r>
              <a:rPr lang="en-US" dirty="0">
                <a:solidFill>
                  <a:srgbClr val="00B050"/>
                </a:solidFill>
              </a:rPr>
              <a:t> </a:t>
            </a:r>
            <a:r>
              <a:rPr lang="en-US" dirty="0" err="1">
                <a:solidFill>
                  <a:srgbClr val="00B050"/>
                </a:solidFill>
              </a:rPr>
              <a:t>samen</a:t>
            </a:r>
            <a:r>
              <a:rPr lang="en-US" dirty="0">
                <a:solidFill>
                  <a:srgbClr val="00B050"/>
                </a:solidFill>
              </a:rPr>
              <a:t> </a:t>
            </a:r>
            <a:r>
              <a:rPr lang="en-US" dirty="0" err="1">
                <a:solidFill>
                  <a:srgbClr val="00B050"/>
                </a:solidFill>
              </a:rPr>
              <a:t>nog</a:t>
            </a:r>
            <a:r>
              <a:rPr lang="en-US" dirty="0">
                <a:solidFill>
                  <a:srgbClr val="00B050"/>
                </a:solidFill>
              </a:rPr>
              <a:t> </a:t>
            </a:r>
            <a:r>
              <a:rPr lang="en-US" dirty="0" err="1">
                <a:solidFill>
                  <a:srgbClr val="00B050"/>
                </a:solidFill>
              </a:rPr>
              <a:t>een</a:t>
            </a:r>
            <a:r>
              <a:rPr lang="en-US" dirty="0">
                <a:solidFill>
                  <a:srgbClr val="00B050"/>
                </a:solidFill>
              </a:rPr>
              <a:t> </a:t>
            </a:r>
            <a:r>
              <a:rPr lang="en-US" dirty="0" err="1">
                <a:solidFill>
                  <a:srgbClr val="00B050"/>
                </a:solidFill>
              </a:rPr>
              <a:t>keer</a:t>
            </a:r>
            <a:r>
              <a:rPr lang="en-US" dirty="0">
                <a:solidFill>
                  <a:srgbClr val="00B050"/>
                </a:solidFill>
              </a:rPr>
              <a:t> </a:t>
            </a:r>
            <a:r>
              <a:rPr lang="en-US" dirty="0" err="1">
                <a:solidFill>
                  <a:srgbClr val="00B050"/>
                </a:solidFill>
              </a:rPr>
              <a:t>doorlopen</a:t>
            </a:r>
            <a:r>
              <a:rPr lang="en-US" dirty="0">
                <a:solidFill>
                  <a:srgbClr val="00B050"/>
                </a:solidFill>
              </a:rPr>
              <a:t>. Dan </a:t>
            </a:r>
            <a:r>
              <a:rPr lang="en-US" dirty="0" err="1">
                <a:solidFill>
                  <a:srgbClr val="00B050"/>
                </a:solidFill>
              </a:rPr>
              <a:t>wordt</a:t>
            </a:r>
            <a:r>
              <a:rPr lang="en-US" dirty="0">
                <a:solidFill>
                  <a:srgbClr val="00B050"/>
                </a:solidFill>
              </a:rPr>
              <a:t> alle </a:t>
            </a:r>
            <a:r>
              <a:rPr lang="en-US" dirty="0" err="1">
                <a:solidFill>
                  <a:srgbClr val="00B050"/>
                </a:solidFill>
              </a:rPr>
              <a:t>informatie</a:t>
            </a:r>
            <a:r>
              <a:rPr lang="en-US" dirty="0">
                <a:solidFill>
                  <a:srgbClr val="00B050"/>
                </a:solidFill>
              </a:rPr>
              <a:t> die je </a:t>
            </a:r>
            <a:r>
              <a:rPr lang="en-US" dirty="0" err="1">
                <a:solidFill>
                  <a:srgbClr val="00B050"/>
                </a:solidFill>
              </a:rPr>
              <a:t>verteld</a:t>
            </a:r>
            <a:r>
              <a:rPr lang="en-US" dirty="0">
                <a:solidFill>
                  <a:srgbClr val="00B050"/>
                </a:solidFill>
              </a:rPr>
              <a:t> </a:t>
            </a:r>
            <a:r>
              <a:rPr lang="en-US" dirty="0" err="1">
                <a:solidFill>
                  <a:srgbClr val="00B050"/>
                </a:solidFill>
              </a:rPr>
              <a:t>hebt</a:t>
            </a:r>
            <a:r>
              <a:rPr lang="en-US" dirty="0">
                <a:solidFill>
                  <a:srgbClr val="00B050"/>
                </a:solidFill>
              </a:rPr>
              <a:t> </a:t>
            </a:r>
            <a:r>
              <a:rPr lang="en-US" dirty="0" err="1">
                <a:solidFill>
                  <a:srgbClr val="00B050"/>
                </a:solidFill>
              </a:rPr>
              <a:t>nog</a:t>
            </a:r>
            <a:r>
              <a:rPr lang="en-US" dirty="0">
                <a:solidFill>
                  <a:srgbClr val="00B050"/>
                </a:solidFill>
              </a:rPr>
              <a:t> </a:t>
            </a:r>
            <a:r>
              <a:rPr lang="en-US" dirty="0" err="1">
                <a:solidFill>
                  <a:srgbClr val="00B050"/>
                </a:solidFill>
              </a:rPr>
              <a:t>een</a:t>
            </a:r>
            <a:r>
              <a:rPr lang="en-US" dirty="0">
                <a:solidFill>
                  <a:srgbClr val="00B050"/>
                </a:solidFill>
              </a:rPr>
              <a:t> </a:t>
            </a:r>
            <a:r>
              <a:rPr lang="en-US" dirty="0" err="1">
                <a:solidFill>
                  <a:srgbClr val="00B050"/>
                </a:solidFill>
              </a:rPr>
              <a:t>keer</a:t>
            </a:r>
            <a:r>
              <a:rPr lang="en-US" dirty="0">
                <a:solidFill>
                  <a:srgbClr val="00B050"/>
                </a:solidFill>
              </a:rPr>
              <a:t> </a:t>
            </a:r>
            <a:r>
              <a:rPr lang="en-US" dirty="0" err="1">
                <a:solidFill>
                  <a:srgbClr val="00B050"/>
                </a:solidFill>
              </a:rPr>
              <a:t>herhaald</a:t>
            </a:r>
            <a:r>
              <a:rPr lang="en-US" dirty="0">
                <a:solidFill>
                  <a:srgbClr val="00B050"/>
                </a:solidFill>
              </a:rPr>
              <a:t>. </a:t>
            </a:r>
            <a:r>
              <a:rPr lang="en-US" dirty="0" err="1">
                <a:solidFill>
                  <a:srgbClr val="00B050"/>
                </a:solidFill>
              </a:rPr>
              <a:t>Misschien</a:t>
            </a:r>
            <a:r>
              <a:rPr lang="en-US" dirty="0">
                <a:solidFill>
                  <a:srgbClr val="00B050"/>
                </a:solidFill>
              </a:rPr>
              <a:t> </a:t>
            </a:r>
            <a:r>
              <a:rPr lang="en-US" dirty="0" err="1">
                <a:solidFill>
                  <a:srgbClr val="00B050"/>
                </a:solidFill>
              </a:rPr>
              <a:t>dat</a:t>
            </a:r>
            <a:r>
              <a:rPr lang="en-US" dirty="0">
                <a:solidFill>
                  <a:srgbClr val="00B050"/>
                </a:solidFill>
              </a:rPr>
              <a:t> er dan </a:t>
            </a:r>
            <a:r>
              <a:rPr lang="en-US" dirty="0" err="1">
                <a:solidFill>
                  <a:srgbClr val="00B050"/>
                </a:solidFill>
              </a:rPr>
              <a:t>ook</a:t>
            </a:r>
            <a:r>
              <a:rPr lang="en-US" dirty="0">
                <a:solidFill>
                  <a:srgbClr val="00B050"/>
                </a:solidFill>
              </a:rPr>
              <a:t> (</a:t>
            </a:r>
            <a:r>
              <a:rPr lang="en-US" dirty="0" err="1">
                <a:solidFill>
                  <a:srgbClr val="00B050"/>
                </a:solidFill>
              </a:rPr>
              <a:t>nieuwe</a:t>
            </a:r>
            <a:r>
              <a:rPr lang="en-US" dirty="0">
                <a:solidFill>
                  <a:srgbClr val="00B050"/>
                </a:solidFill>
              </a:rPr>
              <a:t>/</a:t>
            </a:r>
            <a:r>
              <a:rPr lang="en-US" dirty="0" err="1">
                <a:solidFill>
                  <a:srgbClr val="00B050"/>
                </a:solidFill>
              </a:rPr>
              <a:t>andere</a:t>
            </a:r>
            <a:r>
              <a:rPr lang="en-US" dirty="0">
                <a:solidFill>
                  <a:srgbClr val="00B050"/>
                </a:solidFill>
              </a:rPr>
              <a:t>) </a:t>
            </a:r>
            <a:r>
              <a:rPr lang="en-US" dirty="0" err="1">
                <a:solidFill>
                  <a:srgbClr val="00B050"/>
                </a:solidFill>
              </a:rPr>
              <a:t>vragen</a:t>
            </a:r>
            <a:r>
              <a:rPr lang="en-US" dirty="0">
                <a:solidFill>
                  <a:srgbClr val="00B050"/>
                </a:solidFill>
              </a:rPr>
              <a:t> </a:t>
            </a:r>
            <a:r>
              <a:rPr lang="en-US" dirty="0" err="1">
                <a:solidFill>
                  <a:srgbClr val="00B050"/>
                </a:solidFill>
              </a:rPr>
              <a:t>komen</a:t>
            </a:r>
            <a:r>
              <a:rPr lang="en-US" dirty="0">
                <a:solidFill>
                  <a:srgbClr val="00B050"/>
                </a:solidFill>
              </a:rPr>
              <a:t>.  </a:t>
            </a:r>
          </a:p>
          <a:p>
            <a:endParaRPr lang="en-US" dirty="0">
              <a:solidFill>
                <a:srgbClr val="00B050"/>
              </a:solidFill>
            </a:endParaRPr>
          </a:p>
          <a:p>
            <a:r>
              <a:rPr lang="en-US" dirty="0">
                <a:solidFill>
                  <a:srgbClr val="00B050"/>
                </a:solidFill>
              </a:rPr>
              <a:t>TIP: </a:t>
            </a:r>
            <a:r>
              <a:rPr lang="en-US" dirty="0" err="1">
                <a:solidFill>
                  <a:srgbClr val="00B050"/>
                </a:solidFill>
              </a:rPr>
              <a:t>Goed</a:t>
            </a:r>
            <a:r>
              <a:rPr lang="en-US" dirty="0">
                <a:solidFill>
                  <a:srgbClr val="00B050"/>
                </a:solidFill>
              </a:rPr>
              <a:t> om de link </a:t>
            </a:r>
            <a:r>
              <a:rPr lang="en-US" dirty="0" err="1">
                <a:solidFill>
                  <a:srgbClr val="00B050"/>
                </a:solidFill>
              </a:rPr>
              <a:t>naar</a:t>
            </a:r>
            <a:r>
              <a:rPr lang="en-US" dirty="0">
                <a:solidFill>
                  <a:srgbClr val="00B050"/>
                </a:solidFill>
              </a:rPr>
              <a:t> het </a:t>
            </a:r>
            <a:r>
              <a:rPr lang="en-US" dirty="0" err="1">
                <a:solidFill>
                  <a:srgbClr val="00B050"/>
                </a:solidFill>
              </a:rPr>
              <a:t>Steffie-filmpje</a:t>
            </a:r>
            <a:r>
              <a:rPr lang="en-US" dirty="0">
                <a:solidFill>
                  <a:srgbClr val="00B050"/>
                </a:solidFill>
              </a:rPr>
              <a:t> (</a:t>
            </a:r>
            <a:r>
              <a:rPr lang="en-US" dirty="0" err="1">
                <a:solidFill>
                  <a:srgbClr val="00B050"/>
                </a:solidFill>
              </a:rPr>
              <a:t>achteraf</a:t>
            </a:r>
            <a:r>
              <a:rPr lang="en-US" dirty="0">
                <a:solidFill>
                  <a:srgbClr val="00B050"/>
                </a:solidFill>
              </a:rPr>
              <a:t>) </a:t>
            </a:r>
            <a:r>
              <a:rPr lang="en-US" dirty="0" err="1">
                <a:solidFill>
                  <a:srgbClr val="00B050"/>
                </a:solidFill>
              </a:rPr>
              <a:t>te</a:t>
            </a:r>
            <a:r>
              <a:rPr lang="en-US" dirty="0">
                <a:solidFill>
                  <a:srgbClr val="00B050"/>
                </a:solidFill>
              </a:rPr>
              <a:t> </a:t>
            </a:r>
            <a:r>
              <a:rPr lang="en-US" dirty="0" err="1">
                <a:solidFill>
                  <a:srgbClr val="00B050"/>
                </a:solidFill>
              </a:rPr>
              <a:t>delen</a:t>
            </a:r>
            <a:r>
              <a:rPr lang="en-US" dirty="0">
                <a:solidFill>
                  <a:srgbClr val="00B050"/>
                </a:solidFill>
              </a:rPr>
              <a:t>, </a:t>
            </a:r>
            <a:r>
              <a:rPr lang="en-US" dirty="0" err="1">
                <a:solidFill>
                  <a:srgbClr val="00B050"/>
                </a:solidFill>
              </a:rPr>
              <a:t>zodat</a:t>
            </a:r>
            <a:r>
              <a:rPr lang="en-US" dirty="0">
                <a:solidFill>
                  <a:srgbClr val="00B050"/>
                </a:solidFill>
              </a:rPr>
              <a:t> </a:t>
            </a:r>
            <a:r>
              <a:rPr lang="en-US" dirty="0" err="1">
                <a:solidFill>
                  <a:srgbClr val="00B050"/>
                </a:solidFill>
              </a:rPr>
              <a:t>vrouwen</a:t>
            </a:r>
            <a:r>
              <a:rPr lang="en-US" dirty="0">
                <a:solidFill>
                  <a:srgbClr val="00B050"/>
                </a:solidFill>
              </a:rPr>
              <a:t> het </a:t>
            </a:r>
            <a:r>
              <a:rPr lang="en-US" dirty="0" err="1">
                <a:solidFill>
                  <a:srgbClr val="00B050"/>
                </a:solidFill>
              </a:rPr>
              <a:t>kunnen</a:t>
            </a:r>
            <a:r>
              <a:rPr lang="en-US" dirty="0">
                <a:solidFill>
                  <a:srgbClr val="00B050"/>
                </a:solidFill>
              </a:rPr>
              <a:t> </a:t>
            </a:r>
            <a:r>
              <a:rPr lang="en-US" dirty="0" err="1">
                <a:solidFill>
                  <a:srgbClr val="00B050"/>
                </a:solidFill>
              </a:rPr>
              <a:t>doorsturen</a:t>
            </a:r>
            <a:r>
              <a:rPr lang="en-US" dirty="0">
                <a:solidFill>
                  <a:srgbClr val="00B050"/>
                </a:solidFill>
              </a:rPr>
              <a:t>. </a:t>
            </a:r>
            <a:endParaRPr lang="nl-NL" dirty="0">
              <a:solidFill>
                <a:srgbClr val="00B050"/>
              </a:solidFill>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26</a:t>
            </a:fld>
            <a:endParaRPr lang="nl-NL"/>
          </a:p>
        </p:txBody>
      </p:sp>
    </p:spTree>
    <p:extLst>
      <p:ext uri="{BB962C8B-B14F-4D97-AF65-F5344CB8AC3E}">
        <p14:creationId xmlns:p14="http://schemas.microsoft.com/office/powerpoint/2010/main" val="2592288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uitnodigingsbrief staat een QR-code naar informatie in andere talen.</a:t>
            </a:r>
          </a:p>
          <a:p>
            <a:endParaRPr lang="nl-NL" dirty="0"/>
          </a:p>
          <a:p>
            <a:r>
              <a:rPr lang="nl-NL" dirty="0"/>
              <a:t>Er is in meerdere talen informatie te vinden op de website van het RIVM:</a:t>
            </a:r>
          </a:p>
          <a:p>
            <a:r>
              <a:rPr lang="nl-NL" dirty="0">
                <a:hlinkClick r:id="rId3"/>
              </a:rPr>
              <a:t>https://www.rivm.nl/bevolkingsonderzoek-borstkanker</a:t>
            </a:r>
            <a:endParaRPr lang="nl-NL" dirty="0"/>
          </a:p>
          <a:p>
            <a:endParaRPr lang="nl-NL" dirty="0"/>
          </a:p>
          <a:p>
            <a:r>
              <a:rPr lang="nl-NL" dirty="0"/>
              <a:t>Ook op de website van Bevolkingsonderzoek Nederland staat informatie in meerdere talen:  </a:t>
            </a:r>
            <a:r>
              <a:rPr lang="nl-NL" dirty="0">
                <a:hlinkClick r:id="rId4"/>
              </a:rPr>
              <a:t>https://www.bevolkingsonderzoeknederland.nl/borstkanker/</a:t>
            </a:r>
            <a:endParaRPr lang="nl-NL" dirty="0"/>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27</a:t>
            </a:fld>
            <a:endParaRPr lang="nl-NL"/>
          </a:p>
        </p:txBody>
      </p:sp>
    </p:spTree>
    <p:extLst>
      <p:ext uri="{BB962C8B-B14F-4D97-AF65-F5344CB8AC3E}">
        <p14:creationId xmlns:p14="http://schemas.microsoft.com/office/powerpoint/2010/main" val="282109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solidFill>
                <a:srgbClr val="00B050"/>
              </a:solidFill>
              <a:ea typeface="Calibri"/>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28</a:t>
            </a:fld>
            <a:endParaRPr lang="nl-NL"/>
          </a:p>
        </p:txBody>
      </p:sp>
    </p:spTree>
    <p:extLst>
      <p:ext uri="{BB962C8B-B14F-4D97-AF65-F5344CB8AC3E}">
        <p14:creationId xmlns:p14="http://schemas.microsoft.com/office/powerpoint/2010/main" val="393872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worden in Nederland drie bevolkingsonderzoeken naar kanker aangeboden. De bevolkingsonderzoeken naar borstkanker, darmkanker en baarmoederhalskanker. Vandaag gaan we het hebben over het bevolkingsonderzoek naar borstkanker. </a:t>
            </a:r>
          </a:p>
          <a:p>
            <a:endParaRPr lang="nl-NL" dirty="0"/>
          </a:p>
          <a:p>
            <a:r>
              <a:rPr lang="nl-NL" i="1" dirty="0"/>
              <a:t>Eventueel: Op je tafel ligt een kaart die de stapjes van het onderzoek aangeeft. We gaan die stapjes vandaag allemaal bespreken.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3</a:t>
            </a:fld>
            <a:endParaRPr lang="nl-NL"/>
          </a:p>
        </p:txBody>
      </p:sp>
    </p:spTree>
    <p:extLst>
      <p:ext uri="{BB962C8B-B14F-4D97-AF65-F5344CB8AC3E}">
        <p14:creationId xmlns:p14="http://schemas.microsoft.com/office/powerpoint/2010/main" val="355909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113115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B050"/>
                </a:solidFill>
              </a:rPr>
              <a:t>Je kunt dit op meerdere manieren doen. Bijvoorbeeld door het uitdelen van rode en groene kaartjes. </a:t>
            </a:r>
            <a:r>
              <a:rPr lang="nl-NL" dirty="0">
                <a:solidFill>
                  <a:srgbClr val="00B050"/>
                </a:solidFill>
                <a:ea typeface="Calibri"/>
                <a:cs typeface="Calibri"/>
              </a:rPr>
              <a:t>Laat mensen dan de vraag beantwoorden door een rood kaartje op te steken voor 'NEE' en groen voor 'JA’. Je kunt dit natuurlijk ook gewoon met hand opsteken doen.  </a:t>
            </a:r>
          </a:p>
          <a:p>
            <a:endParaRPr lang="nl-NL" dirty="0">
              <a:ea typeface="Calibri"/>
              <a:cs typeface="Calibri"/>
            </a:endParaRPr>
          </a:p>
          <a:p>
            <a:r>
              <a:rPr lang="nl-NL" dirty="0">
                <a:ea typeface="Calibri"/>
                <a:cs typeface="Calibri"/>
              </a:rPr>
              <a:t>Je kunt het gesprek nog wat stimuleren door vragen te stellen zoals:</a:t>
            </a:r>
          </a:p>
          <a:p>
            <a:endParaRPr lang="nl-NL" dirty="0"/>
          </a:p>
          <a:p>
            <a:pPr marL="171450" indent="-171450">
              <a:buFont typeface="Arial"/>
              <a:buChar char="•"/>
            </a:pPr>
            <a:r>
              <a:rPr lang="nl-NL" dirty="0"/>
              <a:t>Is gezond zijn belangrijk voor je? </a:t>
            </a:r>
          </a:p>
          <a:p>
            <a:pPr marL="171450" indent="-171450">
              <a:buFont typeface="Arial"/>
              <a:buChar char="•"/>
            </a:pPr>
            <a:r>
              <a:rPr lang="nl-NL" dirty="0">
                <a:ea typeface="Calibri" panose="020F0502020204030204"/>
                <a:cs typeface="Calibri" panose="020F0502020204030204"/>
              </a:rPr>
              <a:t>Wat is gezond leven voor je?</a:t>
            </a:r>
          </a:p>
          <a:p>
            <a:pPr marL="171450" indent="-171450">
              <a:buFont typeface="Arial"/>
              <a:buChar char="•"/>
            </a:pPr>
            <a:r>
              <a:rPr lang="nl-NL" dirty="0"/>
              <a:t>Hoe zorg je dat je gezond blijft?</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5</a:t>
            </a:fld>
            <a:endParaRPr lang="nl-NL"/>
          </a:p>
        </p:txBody>
      </p:sp>
    </p:spTree>
    <p:extLst>
      <p:ext uri="{BB962C8B-B14F-4D97-AF65-F5344CB8AC3E}">
        <p14:creationId xmlns:p14="http://schemas.microsoft.com/office/powerpoint/2010/main" val="135073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weten dat gezond leven verstandig is. Dat kun je doen door o.a. deze punten. Maar is dat voldoende? Blijf je dan zeker weten gezond? </a:t>
            </a:r>
          </a:p>
          <a:p>
            <a:endParaRPr lang="nl-NL"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Inter"/>
              </a:rPr>
              <a:t>Je kunt niet voorkomen dat je mogelijk kanker krijgt, maar je kunt wel een en ander doen om het risico te verkleinen: </a:t>
            </a:r>
            <a:r>
              <a:rPr lang="nl-NL" b="0" i="0" u="none" strike="noStrike" dirty="0">
                <a:solidFill>
                  <a:srgbClr val="000000"/>
                </a:solidFill>
                <a:effectLst/>
                <a:latin typeface="Inter"/>
                <a:hlinkClick r:id="rId3" tooltip="Roken en kanker"/>
              </a:rPr>
              <a:t>niet roken</a:t>
            </a:r>
            <a:r>
              <a:rPr lang="nl-NL" b="0" i="0" dirty="0">
                <a:solidFill>
                  <a:srgbClr val="000000"/>
                </a:solidFill>
                <a:effectLst/>
                <a:latin typeface="Inter"/>
              </a:rPr>
              <a:t>, </a:t>
            </a:r>
            <a:r>
              <a:rPr lang="nl-NL" b="0" i="0" u="none" strike="noStrike" dirty="0">
                <a:solidFill>
                  <a:srgbClr val="000000"/>
                </a:solidFill>
                <a:effectLst/>
                <a:latin typeface="Inter"/>
                <a:hlinkClick r:id="rId4" tooltip="Zon en kanker"/>
              </a:rPr>
              <a:t>verstandig omgaan met de zon</a:t>
            </a:r>
            <a:r>
              <a:rPr lang="nl-NL" b="0" i="0" dirty="0">
                <a:solidFill>
                  <a:srgbClr val="000000"/>
                </a:solidFill>
                <a:effectLst/>
                <a:latin typeface="Inter"/>
              </a:rPr>
              <a:t>, </a:t>
            </a:r>
            <a:r>
              <a:rPr lang="nl-NL" b="0" i="0" u="none" strike="noStrike" dirty="0">
                <a:solidFill>
                  <a:srgbClr val="000000"/>
                </a:solidFill>
                <a:effectLst/>
                <a:latin typeface="Inter"/>
                <a:hlinkClick r:id="rId5" tooltip="Alcohol en kanker"/>
              </a:rPr>
              <a:t>matig alcohol drinken</a:t>
            </a:r>
            <a:r>
              <a:rPr lang="nl-NL" b="0" i="0" dirty="0">
                <a:solidFill>
                  <a:srgbClr val="000000"/>
                </a:solidFill>
                <a:effectLst/>
                <a:latin typeface="Inter"/>
              </a:rPr>
              <a:t> en </a:t>
            </a:r>
            <a:r>
              <a:rPr lang="nl-NL" b="0" i="0" u="none" strike="noStrike" dirty="0">
                <a:solidFill>
                  <a:srgbClr val="000000"/>
                </a:solidFill>
                <a:effectLst/>
                <a:latin typeface="Inter"/>
                <a:hlinkClick r:id="rId6" tooltip="Gezond eten"/>
              </a:rPr>
              <a:t>gezond eten</a:t>
            </a:r>
            <a:r>
              <a:rPr lang="nl-NL" b="0" i="0" dirty="0">
                <a:solidFill>
                  <a:srgbClr val="000000"/>
                </a:solidFill>
                <a:effectLst/>
                <a:latin typeface="Inter"/>
              </a:rPr>
              <a:t> en </a:t>
            </a:r>
            <a:r>
              <a:rPr lang="nl-NL" b="0" i="0" u="none" strike="noStrike" dirty="0">
                <a:solidFill>
                  <a:srgbClr val="000000"/>
                </a:solidFill>
                <a:effectLst/>
                <a:latin typeface="Inter"/>
                <a:hlinkClick r:id="rId7" tooltip="Bewegen"/>
              </a:rPr>
              <a:t>bewegen</a:t>
            </a:r>
            <a:r>
              <a:rPr lang="nl-NL" b="0" i="0" u="none" strike="noStrike" dirty="0">
                <a:solidFill>
                  <a:srgbClr val="000000"/>
                </a:solidFill>
                <a:effectLst/>
                <a:latin typeface="Inter"/>
              </a:rPr>
              <a:t>. </a:t>
            </a:r>
            <a:r>
              <a:rPr lang="nl-NL" b="0" i="0" dirty="0">
                <a:solidFill>
                  <a:srgbClr val="000000"/>
                </a:solidFill>
                <a:effectLst/>
                <a:latin typeface="Inter"/>
              </a:rPr>
              <a:t> </a:t>
            </a:r>
            <a:endParaRPr lang="nl-NL" dirty="0"/>
          </a:p>
          <a:p>
            <a:endParaRPr lang="nl-NL" dirty="0">
              <a:ea typeface="Calibri"/>
              <a:cs typeface="Calibri"/>
            </a:endParaRPr>
          </a:p>
          <a:p>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417935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Soms kun je van binnen ziek zijn zonder dat je iets voelt. Daarom zijn de bevolkingsonderzoeken belangrijk. Door mee te doen aan een bevolkingsonderzoek naar kanker, kan de ziekte in een vroeg stadium worden opgespoord of zelfs worden voorkomen.</a:t>
            </a:r>
            <a:endParaRPr lang="nl-NL" i="1"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7</a:t>
            </a:fld>
            <a:endParaRPr lang="nl-NL"/>
          </a:p>
        </p:txBody>
      </p:sp>
    </p:spTree>
    <p:extLst>
      <p:ext uri="{BB962C8B-B14F-4D97-AF65-F5344CB8AC3E}">
        <p14:creationId xmlns:p14="http://schemas.microsoft.com/office/powerpoint/2010/main" val="270449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93234" y="4400550"/>
            <a:ext cx="5486400" cy="3600450"/>
          </a:xfrm>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8</a:t>
            </a:fld>
            <a:endParaRPr lang="nl-NL"/>
          </a:p>
        </p:txBody>
      </p:sp>
    </p:spTree>
    <p:extLst>
      <p:ext uri="{BB962C8B-B14F-4D97-AF65-F5344CB8AC3E}">
        <p14:creationId xmlns:p14="http://schemas.microsoft.com/office/powerpoint/2010/main" val="397274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1150109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5" name="Afbeelding 4">
            <a:extLst>
              <a:ext uri="{FF2B5EF4-FFF2-40B4-BE49-F238E27FC236}">
                <a16:creationId xmlns:a16="http://schemas.microsoft.com/office/drawing/2014/main" id="{0B660F8D-0194-1549-9A85-B8585C341D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6" name="Afbeelding 5">
            <a:extLst>
              <a:ext uri="{FF2B5EF4-FFF2-40B4-BE49-F238E27FC236}">
                <a16:creationId xmlns:a16="http://schemas.microsoft.com/office/drawing/2014/main" id="{7E23BE38-388B-B84F-B596-4361C8FFE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904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1">
                    <a:lumMod val="65000"/>
                  </a:schemeClr>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1">
                    <a:lumMod val="65000"/>
                  </a:schemeClr>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DED6F77E-FFE0-AB46-BF4D-6C1EEF3BD1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lvl1pPr>
              <a:defRPr>
                <a:solidFill>
                  <a:schemeClr val="bg1">
                    <a:lumMod val="65000"/>
                  </a:schemeClr>
                </a:solidFill>
              </a:defRPr>
            </a:lvl1pPr>
          </a:lstStyle>
          <a:p>
            <a:endParaRPr lang="nl-NL"/>
          </a:p>
        </p:txBody>
      </p:sp>
      <p:sp>
        <p:nvSpPr>
          <p:cNvPr id="14" name="Tijdelijke aanduiding voor voettekst 13"/>
          <p:cNvSpPr>
            <a:spLocks noGrp="1"/>
          </p:cNvSpPr>
          <p:nvPr>
            <p:ph type="ftr" sz="quarter" idx="12"/>
          </p:nvPr>
        </p:nvSpPr>
        <p:spPr/>
        <p:txBody>
          <a:bodyPr/>
          <a:lstStyle>
            <a:lvl1pPr>
              <a:defRPr>
                <a:solidFill>
                  <a:schemeClr val="bg1">
                    <a:lumMod val="65000"/>
                  </a:schemeClr>
                </a:solidFill>
              </a:defRPr>
            </a:lvl1p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2FE34897-656E-D24A-B5C8-368571FB3B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p>
        </p:txBody>
      </p:sp>
      <p:sp>
        <p:nvSpPr>
          <p:cNvPr id="20" name="Tijdelijke aanduiding voor datum 19"/>
          <p:cNvSpPr>
            <a:spLocks noGrp="1"/>
          </p:cNvSpPr>
          <p:nvPr>
            <p:ph type="dt" sz="half" idx="25"/>
          </p:nvPr>
        </p:nvSpPr>
        <p:spPr/>
        <p:txBody>
          <a:bodyPr/>
          <a:lstStyle>
            <a:lvl1pPr>
              <a:defRPr>
                <a:solidFill>
                  <a:schemeClr val="bg1">
                    <a:lumMod val="65000"/>
                  </a:schemeClr>
                </a:solidFill>
              </a:defRPr>
            </a:lvl1pPr>
          </a:lstStyle>
          <a:p>
            <a:endParaRPr lang="nl-NL"/>
          </a:p>
        </p:txBody>
      </p:sp>
      <p:sp>
        <p:nvSpPr>
          <p:cNvPr id="21" name="Tijdelijke aanduiding voor voettekst 20"/>
          <p:cNvSpPr>
            <a:spLocks noGrp="1"/>
          </p:cNvSpPr>
          <p:nvPr>
            <p:ph type="ftr" sz="quarter" idx="26"/>
          </p:nvPr>
        </p:nvSpPr>
        <p:spPr/>
        <p:txBody>
          <a:bodyPr/>
          <a:lstStyle>
            <a:lvl1pPr>
              <a:defRPr>
                <a:solidFill>
                  <a:schemeClr val="bg1">
                    <a:lumMod val="65000"/>
                  </a:schemeClr>
                </a:solidFill>
              </a:defRPr>
            </a:lvl1p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60FB6CFD-9EA3-2D46-B72F-63AC898356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4F01E6C2-CD86-4C4B-A751-B19F6263B7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098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lvl1pPr>
              <a:defRPr>
                <a:solidFill>
                  <a:schemeClr val="bg1">
                    <a:lumMod val="65000"/>
                  </a:schemeClr>
                </a:solidFill>
              </a:defRPr>
            </a:lvl1pPr>
          </a:lstStyle>
          <a:p>
            <a:endParaRPr lang="nl-NL"/>
          </a:p>
        </p:txBody>
      </p:sp>
      <p:sp>
        <p:nvSpPr>
          <p:cNvPr id="10" name="Tijdelijke aanduiding voor voettekst 9"/>
          <p:cNvSpPr>
            <a:spLocks noGrp="1"/>
          </p:cNvSpPr>
          <p:nvPr>
            <p:ph type="ftr" sz="quarter" idx="15"/>
          </p:nvPr>
        </p:nvSpPr>
        <p:spPr/>
        <p:txBody>
          <a:bodyPr/>
          <a:lstStyle>
            <a:lvl1pPr>
              <a:defRPr>
                <a:solidFill>
                  <a:schemeClr val="bg1">
                    <a:lumMod val="65000"/>
                  </a:schemeClr>
                </a:solidFill>
              </a:defRPr>
            </a:lvl1pPr>
          </a:lstStyle>
          <a:p>
            <a:endParaRPr lang="nl-NL"/>
          </a:p>
        </p:txBody>
      </p:sp>
      <p:sp>
        <p:nvSpPr>
          <p:cNvPr id="11" name="Tijdelijke aanduiding voor dianummer 10"/>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590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tx1"/>
              </a:buClr>
              <a:defRPr>
                <a:solidFill>
                  <a:schemeClr val="tx1"/>
                </a:solidFill>
              </a:defRPr>
            </a:lvl1pPr>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tx1"/>
              </a:buClr>
              <a:tabLst>
                <a:tab pos="1619250" algn="l"/>
              </a:tabLst>
              <a:defRPr>
                <a:solidFill>
                  <a:schemeClr val="tx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tx1"/>
              </a:buClr>
              <a:defRPr>
                <a:solidFill>
                  <a:schemeClr val="tx1"/>
                </a:solidFill>
              </a:defRPr>
            </a:lvl1pPr>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buClr>
                <a:schemeClr val="tx1"/>
              </a:buClr>
              <a:defRPr lang="nl-NL" dirty="0">
                <a:solidFill>
                  <a:schemeClr val="tx1"/>
                </a:solidFill>
              </a:defRPr>
            </a:lvl1pPr>
          </a:lstStyle>
          <a:p>
            <a:pPr lvl="0"/>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p>
        </p:txBody>
      </p:sp>
      <p:sp>
        <p:nvSpPr>
          <p:cNvPr id="13" name="Tijdelijke aanduiding voor datum 12"/>
          <p:cNvSpPr>
            <a:spLocks noGrp="1"/>
          </p:cNvSpPr>
          <p:nvPr>
            <p:ph type="dt" sz="half" idx="15"/>
          </p:nvPr>
        </p:nvSpPr>
        <p:spPr/>
        <p:txBody>
          <a:bodyPr/>
          <a:lstStyle>
            <a:lvl1pPr>
              <a:defRPr>
                <a:solidFill>
                  <a:schemeClr val="tx1">
                    <a:lumMod val="65000"/>
                  </a:schemeClr>
                </a:solidFill>
              </a:defRPr>
            </a:lvl1pPr>
          </a:lstStyle>
          <a:p>
            <a:endParaRPr lang="nl-NL"/>
          </a:p>
        </p:txBody>
      </p:sp>
      <p:sp>
        <p:nvSpPr>
          <p:cNvPr id="14" name="Tijdelijke aanduiding voor voettekst 13"/>
          <p:cNvSpPr>
            <a:spLocks noGrp="1"/>
          </p:cNvSpPr>
          <p:nvPr>
            <p:ph type="ftr" sz="quarter" idx="16"/>
          </p:nvPr>
        </p:nvSpPr>
        <p:spPr/>
        <p:txBody>
          <a:bodyPr/>
          <a:lstStyle>
            <a:lvl1pPr>
              <a:defRPr>
                <a:solidFill>
                  <a:schemeClr val="tx1">
                    <a:lumMod val="65000"/>
                  </a:schemeClr>
                </a:solidFill>
              </a:defRPr>
            </a:lvl1pPr>
          </a:lstStyle>
          <a:p>
            <a:endParaRPr lang="nl-NL"/>
          </a:p>
        </p:txBody>
      </p:sp>
      <p:sp>
        <p:nvSpPr>
          <p:cNvPr id="15" name="Tijdelijke aanduiding voor dianummer 14"/>
          <p:cNvSpPr>
            <a:spLocks noGrp="1"/>
          </p:cNvSpPr>
          <p:nvPr>
            <p:ph type="sldNum" sz="quarter" idx="17"/>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vert="horz" wrap="square" lIns="720000" tIns="1152000" rIns="91440" bIns="45720" rtlCol="0">
            <a:noAutofit/>
          </a:bodyPr>
          <a:lstStyle>
            <a:lvl1pPr>
              <a:defRPr lang="nl-NL"/>
            </a:lvl1pPr>
          </a:lstStyle>
          <a:p>
            <a:pPr lvl="0"/>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9" name="Afbeelding 18">
            <a:extLst>
              <a:ext uri="{FF2B5EF4-FFF2-40B4-BE49-F238E27FC236}">
                <a16:creationId xmlns:a16="http://schemas.microsoft.com/office/drawing/2014/main" id="{46B8B84C-376E-994B-A5F9-91418E6845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6C2F8E9-252A-884A-A559-1D42CD8FB1FC}"/>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14" name="Afbeelding 13">
            <a:extLst>
              <a:ext uri="{FF2B5EF4-FFF2-40B4-BE49-F238E27FC236}">
                <a16:creationId xmlns:a16="http://schemas.microsoft.com/office/drawing/2014/main" id="{3A8D1DE4-A09D-ED49-8B1B-03D7088976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9C958710-A035-984C-9963-9997447062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E085C342-F410-1C42-BBE9-52289EFE77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lvl1pPr>
              <a:defRPr>
                <a:solidFill>
                  <a:schemeClr val="bg1">
                    <a:lumMod val="65000"/>
                  </a:schemeClr>
                </a:solidFill>
              </a:defRPr>
            </a:lvl1pPr>
          </a:lstStyle>
          <a:p>
            <a:endParaRPr lang="nl-NL"/>
          </a:p>
        </p:txBody>
      </p:sp>
      <p:sp>
        <p:nvSpPr>
          <p:cNvPr id="8" name="Tijdelijke aanduiding voor voettekst 7"/>
          <p:cNvSpPr>
            <a:spLocks noGrp="1"/>
          </p:cNvSpPr>
          <p:nvPr>
            <p:ph type="ftr" sz="quarter" idx="23"/>
          </p:nvPr>
        </p:nvSpPr>
        <p:spPr/>
        <p:txBody>
          <a:bodyPr/>
          <a:lstStyle>
            <a:lvl1pPr>
              <a:defRPr>
                <a:solidFill>
                  <a:schemeClr val="bg1">
                    <a:lumMod val="65000"/>
                  </a:schemeClr>
                </a:solidFill>
              </a:defRPr>
            </a:lvl1p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2C36848C-75BB-B944-BBD6-880B1B12C7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1">
                    <a:lumMod val="65000"/>
                  </a:schemeClr>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1">
                    <a:lumMod val="65000"/>
                  </a:schemeClr>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E2424C08-D06D-F64A-B964-B229C0F5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1">
                    <a:lumMod val="65000"/>
                  </a:schemeClr>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1">
                    <a:lumMod val="65000"/>
                  </a:schemeClr>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1">
                    <a:lumMod val="65000"/>
                  </a:schemeClr>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5C01093-6876-FF4B-A205-0797E4219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2AA80F83-76D5-4442-B68B-A643B29E2FA3}"/>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buClr>
                <a:schemeClr val="tx1"/>
              </a:buClr>
              <a:defRPr lang="nl-NL" dirty="0">
                <a:solidFill>
                  <a:schemeClr val="tx1"/>
                </a:solidFill>
              </a:defRPr>
            </a:lvl1pPr>
          </a:lstStyle>
          <a:p>
            <a:pPr lvl="0"/>
            <a:r>
              <a:rPr lang="nl-NL"/>
              <a:t>Klik op het pictogram als u een afbeelding wilt toevoegen</a:t>
            </a:r>
          </a:p>
        </p:txBody>
      </p:sp>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p>
        </p:txBody>
      </p:sp>
      <p:pic>
        <p:nvPicPr>
          <p:cNvPr id="11" name="Afbeelding 10">
            <a:extLst>
              <a:ext uri="{FF2B5EF4-FFF2-40B4-BE49-F238E27FC236}">
                <a16:creationId xmlns:a16="http://schemas.microsoft.com/office/drawing/2014/main" id="{D6DC891B-0BBD-3E4B-A301-653F943C4C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2" name="Afbeelding 11">
            <a:extLst>
              <a:ext uri="{FF2B5EF4-FFF2-40B4-BE49-F238E27FC236}">
                <a16:creationId xmlns:a16="http://schemas.microsoft.com/office/drawing/2014/main" id="{CC01ABBA-4376-CE44-A51E-00DFACFA86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DE3D8C70-0B24-9C4E-A803-F7009FF2D2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pic>
        <p:nvPicPr>
          <p:cNvPr id="14" name="Afbeelding 13">
            <a:extLst>
              <a:ext uri="{FF2B5EF4-FFF2-40B4-BE49-F238E27FC236}">
                <a16:creationId xmlns:a16="http://schemas.microsoft.com/office/drawing/2014/main" id="{5EC85681-AB2A-C448-B63F-6E7DA8D874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5093" y="-13176"/>
            <a:ext cx="3660392" cy="1563389"/>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lvl1pPr>
              <a:defRPr>
                <a:solidFill>
                  <a:schemeClr val="bg1">
                    <a:lumMod val="65000"/>
                  </a:schemeClr>
                </a:solidFill>
              </a:defRPr>
            </a:lvl1pPr>
          </a:lstStyle>
          <a:p>
            <a:endParaRPr lang="nl-NL"/>
          </a:p>
        </p:txBody>
      </p:sp>
      <p:sp>
        <p:nvSpPr>
          <p:cNvPr id="9" name="Tijdelijke aanduiding voor voettekst 8"/>
          <p:cNvSpPr>
            <a:spLocks noGrp="1"/>
          </p:cNvSpPr>
          <p:nvPr>
            <p:ph type="ftr" sz="quarter" idx="21"/>
          </p:nvPr>
        </p:nvSpPr>
        <p:spPr/>
        <p:txBody>
          <a:bodyPr/>
          <a:lstStyle>
            <a:lvl1pPr>
              <a:defRPr>
                <a:solidFill>
                  <a:schemeClr val="bg1">
                    <a:lumMod val="65000"/>
                  </a:schemeClr>
                </a:solidFill>
              </a:defRPr>
            </a:lvl1p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D815D00C-C7D7-DC44-8D0D-FE716DCD2C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lvl1pPr>
              <a:defRPr>
                <a:solidFill>
                  <a:schemeClr val="bg1">
                    <a:lumMod val="65000"/>
                  </a:schemeClr>
                </a:solidFill>
              </a:defRPr>
            </a:lvl1pPr>
          </a:lstStyle>
          <a:p>
            <a:fld id="{10A0A6AF-03C5-477E-939A-E28F7E7F05EA}" type="slidenum">
              <a:rPr lang="nl-NL" smtClean="0"/>
              <a:pPr/>
              <a:t>‹nr.›</a:t>
            </a:fld>
            <a:endParaRPr lang="nl-NL"/>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pic>
        <p:nvPicPr>
          <p:cNvPr id="10" name="Afbeelding 9">
            <a:extLst>
              <a:ext uri="{FF2B5EF4-FFF2-40B4-BE49-F238E27FC236}">
                <a16:creationId xmlns:a16="http://schemas.microsoft.com/office/drawing/2014/main" id="{A91C355E-6E70-0A46-B795-FD910DE422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lvl1pPr>
              <a:defRPr>
                <a:solidFill>
                  <a:schemeClr val="bg1">
                    <a:lumMod val="65000"/>
                  </a:schemeClr>
                </a:solidFill>
              </a:defRPr>
            </a:lvl1pPr>
          </a:lstStyle>
          <a:p>
            <a:endParaRPr lang="nl-NL"/>
          </a:p>
        </p:txBody>
      </p:sp>
      <p:sp>
        <p:nvSpPr>
          <p:cNvPr id="12" name="Tijdelijke aanduiding voor voettekst 11"/>
          <p:cNvSpPr>
            <a:spLocks noGrp="1"/>
          </p:cNvSpPr>
          <p:nvPr>
            <p:ph type="ftr" sz="quarter" idx="15"/>
          </p:nvPr>
        </p:nvSpPr>
        <p:spPr/>
        <p:txBody>
          <a:bodyPr/>
          <a:lstStyle>
            <a:lvl1pPr>
              <a:defRPr>
                <a:solidFill>
                  <a:schemeClr val="bg1">
                    <a:lumMod val="65000"/>
                  </a:schemeClr>
                </a:solidFill>
              </a:defRPr>
            </a:lvl1p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B0A3098-83E2-4E4B-8810-7E5E75AE9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00808B11-D078-144E-BFA9-BB483B794E93}"/>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bevolkingsonderzoek.steffie.nl/nl/modules/module_borstkanker/" TargetMode="External"/><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hyperlink" Target="https://bevolkingsonderzoek.steffie.nl/nl/modules/module_baarmoederhalskanker/" TargetMode="Externa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www.rivm.nl/en/breast-cancer-screening-programme/information-in-multiple-languages/Toplum-Tabanl%C4%B1-Meme-Kanseri-Taramas%C4%B1"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www.bmkh.n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2">
            <a:extLst>
              <a:ext uri="{FF2B5EF4-FFF2-40B4-BE49-F238E27FC236}">
                <a16:creationId xmlns:a16="http://schemas.microsoft.com/office/drawing/2014/main" id="{306E24C9-C5D0-9198-857D-A6B36C4E370A}"/>
              </a:ext>
            </a:extLst>
          </p:cNvPr>
          <p:cNvSpPr>
            <a:spLocks noGrp="1"/>
          </p:cNvSpPr>
          <p:nvPr>
            <p:ph type="dt" sz="half" idx="23"/>
          </p:nvPr>
        </p:nvSpPr>
        <p:spPr>
          <a:xfrm>
            <a:off x="635000" y="6543488"/>
            <a:ext cx="5003800" cy="264272"/>
          </a:xfrm>
        </p:spPr>
        <p:txBody>
          <a:bodyPr/>
          <a:lstStyle/>
          <a:p>
            <a:endParaRPr lang="nl-NL"/>
          </a:p>
        </p:txBody>
      </p:sp>
      <p:sp>
        <p:nvSpPr>
          <p:cNvPr id="44" name="Footer Placeholder 3">
            <a:extLst>
              <a:ext uri="{FF2B5EF4-FFF2-40B4-BE49-F238E27FC236}">
                <a16:creationId xmlns:a16="http://schemas.microsoft.com/office/drawing/2014/main" id="{7AE7BA32-9F62-F7CA-0F87-019267E6E1A3}"/>
              </a:ext>
            </a:extLst>
          </p:cNvPr>
          <p:cNvSpPr>
            <a:spLocks noGrp="1"/>
          </p:cNvSpPr>
          <p:nvPr>
            <p:ph type="ftr" sz="quarter" idx="24"/>
          </p:nvPr>
        </p:nvSpPr>
        <p:spPr>
          <a:xfrm>
            <a:off x="635000" y="6221413"/>
            <a:ext cx="5003800" cy="322075"/>
          </a:xfrm>
        </p:spPr>
        <p:txBody>
          <a:bodyPr/>
          <a:lstStyle/>
          <a:p>
            <a:endParaRPr lang="nl-NL"/>
          </a:p>
        </p:txBody>
      </p:sp>
      <p:sp>
        <p:nvSpPr>
          <p:cNvPr id="5" name="Titel 4">
            <a:extLst>
              <a:ext uri="{FF2B5EF4-FFF2-40B4-BE49-F238E27FC236}">
                <a16:creationId xmlns:a16="http://schemas.microsoft.com/office/drawing/2014/main" id="{01994EDF-58C0-814C-5C37-07600B8E2AEB}"/>
              </a:ext>
            </a:extLst>
          </p:cNvPr>
          <p:cNvSpPr>
            <a:spLocks noGrp="1"/>
          </p:cNvSpPr>
          <p:nvPr>
            <p:ph type="ctrTitle"/>
          </p:nvPr>
        </p:nvSpPr>
        <p:spPr/>
        <p:txBody>
          <a:bodyPr/>
          <a:lstStyle/>
          <a:p>
            <a:r>
              <a:rPr lang="nl-NL" dirty="0"/>
              <a:t>Gezond ouder worden</a:t>
            </a:r>
          </a:p>
        </p:txBody>
      </p:sp>
      <p:sp>
        <p:nvSpPr>
          <p:cNvPr id="8" name="Ondertitel 7">
            <a:extLst>
              <a:ext uri="{FF2B5EF4-FFF2-40B4-BE49-F238E27FC236}">
                <a16:creationId xmlns:a16="http://schemas.microsoft.com/office/drawing/2014/main" id="{274A3C83-30F8-BE6C-D96B-27CE0D5AB3CD}"/>
              </a:ext>
            </a:extLst>
          </p:cNvPr>
          <p:cNvSpPr>
            <a:spLocks noGrp="1"/>
          </p:cNvSpPr>
          <p:nvPr>
            <p:ph type="subTitle" idx="1"/>
          </p:nvPr>
        </p:nvSpPr>
        <p:spPr/>
        <p:txBody>
          <a:bodyPr/>
          <a:lstStyle/>
          <a:p>
            <a:r>
              <a:rPr lang="nl-NL" dirty="0"/>
              <a:t>Bevolkingsonderzoek borstkanker</a:t>
            </a:r>
          </a:p>
        </p:txBody>
      </p:sp>
      <p:pic>
        <p:nvPicPr>
          <p:cNvPr id="2" name="Afbeelding 1" descr="Afbeelding met kleding, buitenshuis, persoon, gebouw">
            <a:extLst>
              <a:ext uri="{FF2B5EF4-FFF2-40B4-BE49-F238E27FC236}">
                <a16:creationId xmlns:a16="http://schemas.microsoft.com/office/drawing/2014/main" id="{8D271F8E-2BBE-94D2-6BB6-02291691244B}"/>
              </a:ext>
            </a:extLst>
          </p:cNvPr>
          <p:cNvPicPr>
            <a:picLocks noChangeAspect="1"/>
          </p:cNvPicPr>
          <p:nvPr/>
        </p:nvPicPr>
        <p:blipFill>
          <a:blip r:embed="rId3" cstate="print">
            <a:extLst>
              <a:ext uri="{28A0092B-C50C-407E-A947-70E740481C1C}">
                <a14:useLocalDpi xmlns:a14="http://schemas.microsoft.com/office/drawing/2010/main" val="0"/>
              </a:ext>
            </a:extLst>
          </a:blip>
          <a:srcRect l="14942" r="25693" b="-1"/>
          <a:stretch/>
        </p:blipFill>
        <p:spPr>
          <a:xfrm>
            <a:off x="0" y="10"/>
            <a:ext cx="6099155" cy="685799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pic>
    </p:spTree>
    <p:extLst>
      <p:ext uri="{BB962C8B-B14F-4D97-AF65-F5344CB8AC3E}">
        <p14:creationId xmlns:p14="http://schemas.microsoft.com/office/powerpoint/2010/main" val="409952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E8971A6-5117-9194-A32D-EC6188CDB5B4}"/>
              </a:ext>
            </a:extLst>
          </p:cNvPr>
          <p:cNvSpPr>
            <a:spLocks noGrp="1"/>
          </p:cNvSpPr>
          <p:nvPr>
            <p:ph type="title"/>
          </p:nvPr>
        </p:nvSpPr>
        <p:spPr>
          <a:xfrm>
            <a:off x="634999" y="2636839"/>
            <a:ext cx="5004000" cy="1584324"/>
          </a:xfrm>
        </p:spPr>
        <p:txBody>
          <a:bodyPr anchor="ctr">
            <a:noAutofit/>
          </a:bodyPr>
          <a:lstStyle/>
          <a:p>
            <a:pPr>
              <a:lnSpc>
                <a:spcPct val="110000"/>
              </a:lnSpc>
            </a:pPr>
            <a:r>
              <a:rPr lang="en-US" sz="2800" dirty="0"/>
              <a:t>Wat </a:t>
            </a:r>
            <a:r>
              <a:rPr lang="en-US" sz="2800" dirty="0" err="1"/>
              <a:t>weten</a:t>
            </a:r>
            <a:r>
              <a:rPr lang="en-US" sz="2800" dirty="0"/>
              <a:t> </a:t>
            </a:r>
            <a:r>
              <a:rPr lang="en-US" sz="2800" dirty="0" err="1"/>
              <a:t>jullie</a:t>
            </a:r>
            <a:r>
              <a:rPr lang="en-US" sz="2800" dirty="0"/>
              <a:t> al over het </a:t>
            </a:r>
            <a:r>
              <a:rPr lang="en-US" sz="2800" dirty="0" err="1"/>
              <a:t>bevolkingsonderzoek</a:t>
            </a:r>
            <a:r>
              <a:rPr lang="en-US" sz="2800" dirty="0"/>
              <a:t> </a:t>
            </a:r>
            <a:r>
              <a:rPr lang="en-US" sz="2800" dirty="0" err="1"/>
              <a:t>borstkanker</a:t>
            </a:r>
            <a:r>
              <a:rPr lang="en-US" sz="2800" dirty="0"/>
              <a:t>?</a:t>
            </a:r>
            <a:endParaRPr lang="nl-NL" sz="2800" dirty="0"/>
          </a:p>
        </p:txBody>
      </p:sp>
      <p:sp>
        <p:nvSpPr>
          <p:cNvPr id="28" name="Date Placeholder 3">
            <a:extLst>
              <a:ext uri="{FF2B5EF4-FFF2-40B4-BE49-F238E27FC236}">
                <a16:creationId xmlns:a16="http://schemas.microsoft.com/office/drawing/2014/main" id="{AFBD1A3D-6C03-58DA-22E2-92E984EE5DAF}"/>
              </a:ext>
            </a:extLst>
          </p:cNvPr>
          <p:cNvSpPr>
            <a:spLocks noGrp="1"/>
          </p:cNvSpPr>
          <p:nvPr>
            <p:ph type="dt" sz="half" idx="11"/>
          </p:nvPr>
        </p:nvSpPr>
        <p:spPr>
          <a:xfrm>
            <a:off x="635000" y="6543488"/>
            <a:ext cx="5003800" cy="264272"/>
          </a:xfrm>
        </p:spPr>
        <p:txBody>
          <a:bodyPr/>
          <a:lstStyle/>
          <a:p>
            <a:endParaRPr lang="nl-NL"/>
          </a:p>
        </p:txBody>
      </p:sp>
      <p:sp>
        <p:nvSpPr>
          <p:cNvPr id="30" name="Footer Placeholder 4">
            <a:extLst>
              <a:ext uri="{FF2B5EF4-FFF2-40B4-BE49-F238E27FC236}">
                <a16:creationId xmlns:a16="http://schemas.microsoft.com/office/drawing/2014/main" id="{C671C74B-D19A-E846-4098-686E28A2BF50}"/>
              </a:ext>
            </a:extLst>
          </p:cNvPr>
          <p:cNvSpPr>
            <a:spLocks noGrp="1"/>
          </p:cNvSpPr>
          <p:nvPr>
            <p:ph type="ftr" sz="quarter" idx="12"/>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FF367BFB-E3A1-4D65-9BDD-5DE0DF7FAA23}"/>
              </a:ext>
            </a:extLst>
          </p:cNvPr>
          <p:cNvSpPr>
            <a:spLocks noGrp="1"/>
          </p:cNvSpPr>
          <p:nvPr>
            <p:ph type="sldNum" sz="quarter" idx="13"/>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10</a:t>
            </a:fld>
            <a:endParaRPr lang="nl-NL"/>
          </a:p>
        </p:txBody>
      </p:sp>
      <p:pic>
        <p:nvPicPr>
          <p:cNvPr id="2" name="Afbeelding 1" descr="Afbeelding met kleding, persoon, buitenshuis, Straatmode&#10;&#10;Automatisch gegenereerde beschrijving">
            <a:extLst>
              <a:ext uri="{FF2B5EF4-FFF2-40B4-BE49-F238E27FC236}">
                <a16:creationId xmlns:a16="http://schemas.microsoft.com/office/drawing/2014/main" id="{2265B91D-9C61-3E5E-6BC7-F84124936322}"/>
              </a:ext>
            </a:extLst>
          </p:cNvPr>
          <p:cNvPicPr>
            <a:picLocks noChangeAspect="1"/>
          </p:cNvPicPr>
          <p:nvPr/>
        </p:nvPicPr>
        <p:blipFill>
          <a:blip r:embed="rId3" cstate="print">
            <a:extLst>
              <a:ext uri="{28A0092B-C50C-407E-A947-70E740481C1C}">
                <a14:useLocalDpi xmlns:a14="http://schemas.microsoft.com/office/drawing/2010/main" val="0"/>
              </a:ext>
            </a:extLst>
          </a:blip>
          <a:srcRect l="4094" r="36593"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33484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3412" y="867578"/>
            <a:ext cx="10923588" cy="948047"/>
          </a:xfrm>
        </p:spPr>
        <p:txBody>
          <a:bodyPr>
            <a:normAutofit/>
          </a:bodyPr>
          <a:lstStyle/>
          <a:p>
            <a:r>
              <a:rPr lang="nl-NL" dirty="0"/>
              <a:t>Veel vrouwen krijgen borstkanker</a:t>
            </a:r>
          </a:p>
        </p:txBody>
      </p:sp>
      <p:sp>
        <p:nvSpPr>
          <p:cNvPr id="5" name="Tijdelijke aanduiding voor datum 4">
            <a:extLst>
              <a:ext uri="{FF2B5EF4-FFF2-40B4-BE49-F238E27FC236}">
                <a16:creationId xmlns:a16="http://schemas.microsoft.com/office/drawing/2014/main" id="{99FB58BF-6A61-4104-BA30-0F14E9AEEAAE}"/>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678F983C-0E52-4B76-93B5-AB2A0DFD55F7}"/>
              </a:ext>
            </a:extLst>
          </p:cNvPr>
          <p:cNvSpPr>
            <a:spLocks noGrp="1"/>
          </p:cNvSpPr>
          <p:nvPr>
            <p:ph type="ftr" sz="quarter" idx="11"/>
          </p:nvPr>
        </p:nvSpPr>
        <p:spPr/>
        <p:txBody>
          <a:bodyPr/>
          <a:lstStyle/>
          <a:p>
            <a:endParaRPr lang="nl-NL"/>
          </a:p>
        </p:txBody>
      </p:sp>
      <p:sp>
        <p:nvSpPr>
          <p:cNvPr id="8" name="Tijdelijke aanduiding voor inhoud 7">
            <a:extLst>
              <a:ext uri="{FF2B5EF4-FFF2-40B4-BE49-F238E27FC236}">
                <a16:creationId xmlns:a16="http://schemas.microsoft.com/office/drawing/2014/main" id="{F9DE49D5-5B91-9BD8-EFAE-CDE0D47C9A9C}"/>
              </a:ext>
            </a:extLst>
          </p:cNvPr>
          <p:cNvSpPr>
            <a:spLocks noGrp="1"/>
          </p:cNvSpPr>
          <p:nvPr>
            <p:ph sz="half" idx="1"/>
          </p:nvPr>
        </p:nvSpPr>
        <p:spPr>
          <a:xfrm>
            <a:off x="635000" y="2276475"/>
            <a:ext cx="9405732" cy="3944938"/>
          </a:xfrm>
        </p:spPr>
        <p:txBody>
          <a:bodyPr/>
          <a:lstStyle/>
          <a:p>
            <a:pPr>
              <a:lnSpc>
                <a:spcPct val="110000"/>
              </a:lnSpc>
              <a:spcBef>
                <a:spcPts val="1800"/>
              </a:spcBef>
            </a:pPr>
            <a:r>
              <a:rPr lang="en-US" dirty="0"/>
              <a:t>1 op de 7 </a:t>
            </a:r>
            <a:r>
              <a:rPr lang="en-US" dirty="0" err="1"/>
              <a:t>vrouwen</a:t>
            </a:r>
            <a:r>
              <a:rPr lang="en-US" dirty="0"/>
              <a:t> </a:t>
            </a:r>
            <a:r>
              <a:rPr lang="en-US" dirty="0" err="1"/>
              <a:t>krijgt</a:t>
            </a:r>
            <a:r>
              <a:rPr lang="en-US" dirty="0"/>
              <a:t> </a:t>
            </a:r>
            <a:r>
              <a:rPr lang="en-US" dirty="0" err="1"/>
              <a:t>borstkanker</a:t>
            </a:r>
            <a:r>
              <a:rPr lang="en-US" dirty="0"/>
              <a:t>.</a:t>
            </a:r>
          </a:p>
          <a:p>
            <a:pPr>
              <a:lnSpc>
                <a:spcPct val="110000"/>
              </a:lnSpc>
              <a:spcBef>
                <a:spcPts val="1800"/>
              </a:spcBef>
            </a:pPr>
            <a:r>
              <a:rPr lang="en-US" dirty="0"/>
              <a:t>Meestal </a:t>
            </a:r>
            <a:r>
              <a:rPr lang="en-US" dirty="0" err="1"/>
              <a:t>vrouwen</a:t>
            </a:r>
            <a:r>
              <a:rPr lang="en-US" dirty="0"/>
              <a:t> </a:t>
            </a:r>
            <a:r>
              <a:rPr lang="en-US" dirty="0" err="1"/>
              <a:t>tussen</a:t>
            </a:r>
            <a:r>
              <a:rPr lang="en-US" dirty="0"/>
              <a:t> de 50 </a:t>
            </a:r>
            <a:r>
              <a:rPr lang="en-US" dirty="0" err="1"/>
              <a:t>en</a:t>
            </a:r>
            <a:r>
              <a:rPr lang="en-US" dirty="0"/>
              <a:t> 75 </a:t>
            </a:r>
            <a:r>
              <a:rPr lang="en-US" dirty="0" err="1"/>
              <a:t>jaar</a:t>
            </a:r>
            <a:r>
              <a:rPr lang="en-US" dirty="0"/>
              <a:t>.</a:t>
            </a:r>
          </a:p>
          <a:p>
            <a:pPr>
              <a:lnSpc>
                <a:spcPct val="110000"/>
              </a:lnSpc>
              <a:spcBef>
                <a:spcPts val="1800"/>
              </a:spcBef>
            </a:pPr>
            <a:r>
              <a:rPr lang="en-US" dirty="0" err="1"/>
              <a:t>Vrouwen</a:t>
            </a:r>
            <a:r>
              <a:rPr lang="en-US" dirty="0"/>
              <a:t> </a:t>
            </a:r>
            <a:r>
              <a:rPr lang="en-US" dirty="0" err="1"/>
              <a:t>voelen</a:t>
            </a:r>
            <a:r>
              <a:rPr lang="en-US" dirty="0"/>
              <a:t> het </a:t>
            </a:r>
            <a:r>
              <a:rPr lang="en-US" dirty="0" err="1"/>
              <a:t>vaak</a:t>
            </a:r>
            <a:r>
              <a:rPr lang="en-US" dirty="0"/>
              <a:t> </a:t>
            </a:r>
            <a:r>
              <a:rPr lang="en-US" dirty="0" err="1"/>
              <a:t>zelf</a:t>
            </a:r>
            <a:r>
              <a:rPr lang="en-US" dirty="0"/>
              <a:t> </a:t>
            </a:r>
            <a:r>
              <a:rPr lang="en-US" dirty="0" err="1"/>
              <a:t>niet</a:t>
            </a:r>
            <a:r>
              <a:rPr lang="en-US" dirty="0"/>
              <a:t>.</a:t>
            </a:r>
          </a:p>
        </p:txBody>
      </p:sp>
      <p:grpSp>
        <p:nvGrpSpPr>
          <p:cNvPr id="20" name="Groep 19">
            <a:extLst>
              <a:ext uri="{FF2B5EF4-FFF2-40B4-BE49-F238E27FC236}">
                <a16:creationId xmlns:a16="http://schemas.microsoft.com/office/drawing/2014/main" id="{8F65E622-7C4E-87AA-239D-A5720B1D11B1}"/>
              </a:ext>
            </a:extLst>
          </p:cNvPr>
          <p:cNvGrpSpPr/>
          <p:nvPr/>
        </p:nvGrpSpPr>
        <p:grpSpPr>
          <a:xfrm>
            <a:off x="990143" y="4379759"/>
            <a:ext cx="7293097" cy="1841654"/>
            <a:chOff x="1774727" y="4437562"/>
            <a:chExt cx="5341467" cy="1348828"/>
          </a:xfrm>
        </p:grpSpPr>
        <p:pic>
          <p:nvPicPr>
            <p:cNvPr id="11" name="Afbeelding 10">
              <a:extLst>
                <a:ext uri="{FF2B5EF4-FFF2-40B4-BE49-F238E27FC236}">
                  <a16:creationId xmlns:a16="http://schemas.microsoft.com/office/drawing/2014/main" id="{7BC30EC1-5BF7-F12F-DD7A-FB993148AA99}"/>
                </a:ext>
              </a:extLst>
            </p:cNvPr>
            <p:cNvPicPr>
              <a:picLocks noChangeAspect="1"/>
            </p:cNvPicPr>
            <p:nvPr/>
          </p:nvPicPr>
          <p:blipFill>
            <a:blip r:embed="rId3">
              <a:alphaModFix/>
            </a:blip>
            <a:stretch>
              <a:fillRect/>
            </a:stretch>
          </p:blipFill>
          <p:spPr>
            <a:xfrm>
              <a:off x="1774727" y="4464050"/>
              <a:ext cx="527050" cy="1310622"/>
            </a:xfrm>
            <a:prstGeom prst="rect">
              <a:avLst/>
            </a:prstGeom>
          </p:spPr>
        </p:pic>
        <p:pic>
          <p:nvPicPr>
            <p:cNvPr id="1026" name="Picture 2">
              <a:extLst>
                <a:ext uri="{FF2B5EF4-FFF2-40B4-BE49-F238E27FC236}">
                  <a16:creationId xmlns:a16="http://schemas.microsoft.com/office/drawing/2014/main" id="{7775DF6C-E3EF-07B3-777B-286682B83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394"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5E7A299-EC0E-E35F-EA36-118CDE7CF6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388"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05F02CC-D180-C4D9-F8D1-99FDFDAC74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4382"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937667D-C2BA-89A1-9916-3F75603D33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376"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7CBA2F-EABB-58F0-C27E-4A060CADC4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6370"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4AA41FF2-D716-F807-4F48-7BE004E62F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7366" y="4437562"/>
              <a:ext cx="1348828" cy="134882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ijdelijke aanduiding voor dianummer 5">
            <a:extLst>
              <a:ext uri="{FF2B5EF4-FFF2-40B4-BE49-F238E27FC236}">
                <a16:creationId xmlns:a16="http://schemas.microsoft.com/office/drawing/2014/main" id="{0CFFD810-1325-F4C1-F33E-06AEF771CA2E}"/>
              </a:ext>
            </a:extLst>
          </p:cNvPr>
          <p:cNvSpPr txBox="1">
            <a:spLocks/>
          </p:cNvSpPr>
          <p:nvPr/>
        </p:nvSpPr>
        <p:spPr>
          <a:xfrm>
            <a:off x="6553199" y="6221413"/>
            <a:ext cx="5005389" cy="322075"/>
          </a:xfrm>
          <a:prstGeom prst="rect">
            <a:avLst/>
          </a:prstGeom>
        </p:spPr>
        <p:txBody>
          <a:bodyPr vert="horz" lIns="91440" tIns="45720" rIns="0" bIns="45720" rtlCol="0" anchor="b" anchorCtr="0">
            <a:norm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10A0A6AF-03C5-477E-939A-E28F7E7F05EA}" type="slidenum">
              <a:rPr lang="nl-NL" sz="1050">
                <a:solidFill>
                  <a:schemeClr val="bg1">
                    <a:lumMod val="65000"/>
                  </a:schemeClr>
                </a:solidFill>
              </a:rPr>
              <a:pPr algn="r">
                <a:spcAft>
                  <a:spcPts val="600"/>
                </a:spcAft>
              </a:pPr>
              <a:t>11</a:t>
            </a:fld>
            <a:endParaRPr lang="nl-NL" sz="1050" dirty="0">
              <a:solidFill>
                <a:schemeClr val="bg1">
                  <a:lumMod val="65000"/>
                </a:schemeClr>
              </a:solidFill>
            </a:endParaRPr>
          </a:p>
        </p:txBody>
      </p:sp>
    </p:spTree>
    <p:extLst>
      <p:ext uri="{BB962C8B-B14F-4D97-AF65-F5344CB8AC3E}">
        <p14:creationId xmlns:p14="http://schemas.microsoft.com/office/powerpoint/2010/main" val="2019459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76475"/>
            <a:ext cx="5226050" cy="3944938"/>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Kwaadaardige tumor</a:t>
            </a:r>
            <a:r>
              <a:rPr lang="nl-NL" sz="2400" dirty="0"/>
              <a:t> </a:t>
            </a:r>
            <a:br>
              <a:rPr lang="nl-NL" sz="2400" dirty="0"/>
            </a:br>
            <a:r>
              <a:rPr lang="nl-NL" sz="2400" i="0" kern="1200" dirty="0">
                <a:effectLst/>
                <a:latin typeface="+mn-lt"/>
                <a:ea typeface="+mn-ea"/>
                <a:cs typeface="+mn-cs"/>
              </a:rPr>
              <a:t>in</a:t>
            </a:r>
            <a:r>
              <a:rPr lang="nl-NL" sz="2400" dirty="0"/>
              <a:t> </a:t>
            </a:r>
            <a:r>
              <a:rPr lang="nl-NL" sz="2400" i="0" kern="1200" dirty="0">
                <a:effectLst/>
                <a:latin typeface="+mn-lt"/>
                <a:ea typeface="+mn-ea"/>
                <a:cs typeface="+mn-cs"/>
              </a:rPr>
              <a:t>je borst.</a:t>
            </a:r>
            <a:endParaRPr lang="nl-NL" sz="2400" kern="1200" dirty="0">
              <a:latin typeface="+mn-lt"/>
              <a:ea typeface="+mn-ea"/>
              <a:cs typeface="+mn-cs"/>
            </a:endParaRP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Tumor = knobbeltje dat</a:t>
            </a:r>
            <a:br>
              <a:rPr lang="nl-NL" sz="2400" i="0" kern="1200" dirty="0">
                <a:effectLst/>
                <a:latin typeface="+mn-lt"/>
                <a:ea typeface="+mn-ea"/>
                <a:cs typeface="+mn-cs"/>
              </a:rPr>
            </a:br>
            <a:r>
              <a:rPr lang="nl-NL" sz="2400" i="0" kern="1200" dirty="0">
                <a:effectLst/>
                <a:latin typeface="+mn-lt"/>
                <a:ea typeface="+mn-ea"/>
                <a:cs typeface="+mn-cs"/>
              </a:rPr>
              <a:t>niet in je lijf thuishoort.</a:t>
            </a:r>
          </a:p>
          <a:p>
            <a:pPr marL="316800" indent="-316800">
              <a:lnSpc>
                <a:spcPct val="110000"/>
              </a:lnSpc>
              <a:spcBef>
                <a:spcPts val="1800"/>
              </a:spcBef>
              <a:buClr>
                <a:schemeClr val="tx2"/>
              </a:buClr>
              <a:buSzPct val="80000"/>
              <a:buFont typeface="Verdana" panose="020B0604030504040204" pitchFamily="34" charset="0"/>
              <a:buChar char="›"/>
              <a:defRPr/>
            </a:pPr>
            <a:r>
              <a:rPr lang="nl-NL" sz="2400" i="0" kern="1200" dirty="0">
                <a:effectLst/>
                <a:latin typeface="+mn-lt"/>
                <a:ea typeface="+mn-ea"/>
                <a:cs typeface="+mn-cs"/>
              </a:rPr>
              <a:t>Knobbeltje kan langzaam groeien, maar ook snel. </a:t>
            </a:r>
            <a:endParaRPr 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2513"/>
            <a:ext cx="10923588" cy="948047"/>
          </a:xfrm>
        </p:spPr>
        <p:txBody>
          <a:bodyPr vert="horz" lIns="91440" tIns="45720" rIns="91440" bIns="45720" rtlCol="0" anchor="b" anchorCtr="0">
            <a:normAutofit/>
          </a:bodyPr>
          <a:lstStyle/>
          <a:p>
            <a:r>
              <a:rPr lang="nl-NL" b="0" kern="1200" baseline="0" dirty="0">
                <a:latin typeface="+mj-lt"/>
                <a:ea typeface="+mj-ea"/>
                <a:cs typeface="+mj-cs"/>
              </a:rPr>
              <a:t>Wat is borstkanker?</a:t>
            </a:r>
          </a:p>
        </p:txBody>
      </p:sp>
      <p:sp>
        <p:nvSpPr>
          <p:cNvPr id="12" name="Date Placeholder 4">
            <a:extLst>
              <a:ext uri="{FF2B5EF4-FFF2-40B4-BE49-F238E27FC236}">
                <a16:creationId xmlns:a16="http://schemas.microsoft.com/office/drawing/2014/main" id="{B735EC77-26FB-7BA2-A382-9CD208B861C1}"/>
              </a:ext>
            </a:extLst>
          </p:cNvPr>
          <p:cNvSpPr>
            <a:spLocks noGrp="1"/>
          </p:cNvSpPr>
          <p:nvPr>
            <p:ph type="dt" sz="half" idx="10"/>
          </p:nvPr>
        </p:nvSpPr>
        <p:spPr>
          <a:xfrm>
            <a:off x="635000" y="6543488"/>
            <a:ext cx="5003800" cy="264272"/>
          </a:xfrm>
        </p:spPr>
        <p:txBody>
          <a:bodyPr/>
          <a:lstStyle/>
          <a:p>
            <a:endParaRPr lang="nl-NL" dirty="0"/>
          </a:p>
        </p:txBody>
      </p:sp>
      <p:sp>
        <p:nvSpPr>
          <p:cNvPr id="14" name="Footer Placeholder 5">
            <a:extLst>
              <a:ext uri="{FF2B5EF4-FFF2-40B4-BE49-F238E27FC236}">
                <a16:creationId xmlns:a16="http://schemas.microsoft.com/office/drawing/2014/main" id="{7EE32CB6-EC41-63AA-1C91-799DC6ABB108}"/>
              </a:ext>
            </a:extLst>
          </p:cNvPr>
          <p:cNvSpPr>
            <a:spLocks noGrp="1"/>
          </p:cNvSpPr>
          <p:nvPr>
            <p:ph type="ftr" sz="quarter" idx="11"/>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12"/>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12</a:t>
            </a:fld>
            <a:endParaRPr lang="nl-NL" dirty="0"/>
          </a:p>
        </p:txBody>
      </p:sp>
      <p:pic>
        <p:nvPicPr>
          <p:cNvPr id="4" name="Afbeelding 3" descr="Afbeelding met illustratie, tekening, clipart, kunst&#10;&#10;Automatisch gegenereerde beschrijving">
            <a:extLst>
              <a:ext uri="{FF2B5EF4-FFF2-40B4-BE49-F238E27FC236}">
                <a16:creationId xmlns:a16="http://schemas.microsoft.com/office/drawing/2014/main" id="{DB7CE733-161E-E50D-C86A-2866F5732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76475"/>
            <a:ext cx="5275471" cy="2967452"/>
          </a:xfrm>
          <a:prstGeom prst="rect">
            <a:avLst/>
          </a:prstGeom>
        </p:spPr>
      </p:pic>
      <p:sp>
        <p:nvSpPr>
          <p:cNvPr id="3" name="Tekstvak 2">
            <a:extLst>
              <a:ext uri="{FF2B5EF4-FFF2-40B4-BE49-F238E27FC236}">
                <a16:creationId xmlns:a16="http://schemas.microsoft.com/office/drawing/2014/main" id="{0EB38EB8-D657-FA51-D268-1DF975B75671}"/>
              </a:ext>
            </a:extLst>
          </p:cNvPr>
          <p:cNvSpPr txBox="1"/>
          <p:nvPr/>
        </p:nvSpPr>
        <p:spPr>
          <a:xfrm>
            <a:off x="6222166" y="4803518"/>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13199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chor="t">
            <a:normAutofit/>
          </a:bodyPr>
          <a:lstStyle/>
          <a:p>
            <a:pPr marL="316230" indent="-316230">
              <a:lnSpc>
                <a:spcPct val="110000"/>
              </a:lnSpc>
              <a:spcBef>
                <a:spcPts val="1800"/>
              </a:spcBef>
              <a:defRPr/>
            </a:pPr>
            <a:r>
              <a:rPr lang="en-US" sz="2300" dirty="0" err="1"/>
              <a:t>Borstkanker</a:t>
            </a:r>
            <a:r>
              <a:rPr lang="en-US" sz="2300" dirty="0"/>
              <a:t> </a:t>
            </a:r>
            <a:r>
              <a:rPr lang="en-US" sz="2300" dirty="0" err="1"/>
              <a:t>komt</a:t>
            </a:r>
            <a:r>
              <a:rPr lang="en-US" sz="2300" dirty="0"/>
              <a:t> </a:t>
            </a:r>
            <a:r>
              <a:rPr lang="en-US" sz="2300" dirty="0" err="1"/>
              <a:t>vooral</a:t>
            </a:r>
            <a:r>
              <a:rPr lang="en-US" sz="2300" dirty="0"/>
              <a:t> </a:t>
            </a:r>
            <a:r>
              <a:rPr lang="en-US" sz="2300" dirty="0" err="1"/>
              <a:t>voor</a:t>
            </a:r>
            <a:r>
              <a:rPr lang="en-US" sz="2300" dirty="0"/>
              <a:t> </a:t>
            </a:r>
            <a:r>
              <a:rPr lang="en-US" sz="2300" dirty="0" err="1"/>
              <a:t>bij</a:t>
            </a:r>
            <a:r>
              <a:rPr lang="en-US" sz="2300" dirty="0"/>
              <a:t> </a:t>
            </a:r>
            <a:r>
              <a:rPr lang="en-US" sz="2300" dirty="0" err="1"/>
              <a:t>vrouwen</a:t>
            </a:r>
            <a:r>
              <a:rPr lang="en-US" sz="2300" dirty="0"/>
              <a:t> </a:t>
            </a:r>
            <a:r>
              <a:rPr lang="en-US" sz="2300" dirty="0" err="1"/>
              <a:t>tussen</a:t>
            </a:r>
            <a:r>
              <a:rPr lang="en-US" sz="2300" dirty="0"/>
              <a:t> de 50 </a:t>
            </a:r>
            <a:r>
              <a:rPr lang="en-US" sz="2300" dirty="0" err="1"/>
              <a:t>en</a:t>
            </a:r>
            <a:r>
              <a:rPr lang="en-US" sz="2300" dirty="0"/>
              <a:t> 75 </a:t>
            </a:r>
            <a:r>
              <a:rPr lang="en-US" sz="2300" dirty="0" err="1"/>
              <a:t>jaar</a:t>
            </a:r>
            <a:r>
              <a:rPr lang="en-US" sz="2300" dirty="0"/>
              <a:t>.</a:t>
            </a:r>
          </a:p>
          <a:p>
            <a:pPr marL="316230" indent="-316230">
              <a:lnSpc>
                <a:spcPct val="110000"/>
              </a:lnSpc>
              <a:spcBef>
                <a:spcPts val="1800"/>
              </a:spcBef>
              <a:defRPr/>
            </a:pPr>
            <a:r>
              <a:rPr lang="nl-NL" sz="2300" dirty="0"/>
              <a:t>Met het bevolkingsonderzoek kan de ziekte ontdekt worden. </a:t>
            </a:r>
          </a:p>
          <a:p>
            <a:pPr marL="316230" indent="-316230">
              <a:lnSpc>
                <a:spcPct val="110000"/>
              </a:lnSpc>
              <a:spcBef>
                <a:spcPts val="1800"/>
              </a:spcBef>
              <a:defRPr/>
            </a:pPr>
            <a:r>
              <a:rPr lang="nl-NL" sz="2300" dirty="0"/>
              <a:t>Nog voordat je er zelf iets</a:t>
            </a:r>
            <a:br>
              <a:rPr lang="nl-NL" sz="2300" dirty="0"/>
            </a:br>
            <a:r>
              <a:rPr lang="nl-NL" sz="2300" dirty="0"/>
              <a:t>van merkt. </a:t>
            </a:r>
          </a:p>
        </p:txBody>
      </p:sp>
      <p:sp>
        <p:nvSpPr>
          <p:cNvPr id="12" name="Date Placeholder 3">
            <a:extLst>
              <a:ext uri="{FF2B5EF4-FFF2-40B4-BE49-F238E27FC236}">
                <a16:creationId xmlns:a16="http://schemas.microsoft.com/office/drawing/2014/main" id="{8B9ED106-51FB-BA9C-F568-C1FC956A5D78}"/>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48A24DC0-EF6B-3635-81F2-9C810E90568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13</a:t>
            </a:fld>
            <a:endParaRPr lang="nl-NL"/>
          </a:p>
        </p:txBody>
      </p:sp>
      <p:sp>
        <p:nvSpPr>
          <p:cNvPr id="8" name="Titel 3">
            <a:extLst>
              <a:ext uri="{FF2B5EF4-FFF2-40B4-BE49-F238E27FC236}">
                <a16:creationId xmlns:a16="http://schemas.microsoft.com/office/drawing/2014/main" id="{27A4EF89-59F8-0C10-EE8E-8CE091725547}"/>
              </a:ext>
            </a:extLst>
          </p:cNvPr>
          <p:cNvSpPr>
            <a:spLocks noGrp="1"/>
          </p:cNvSpPr>
          <p:nvPr>
            <p:ph type="title"/>
          </p:nvPr>
        </p:nvSpPr>
        <p:spPr>
          <a:xfrm>
            <a:off x="635000" y="706492"/>
            <a:ext cx="5275470" cy="948047"/>
          </a:xfrm>
        </p:spPr>
        <p:txBody>
          <a:bodyPr anchor="b">
            <a:normAutofit/>
          </a:bodyPr>
          <a:lstStyle/>
          <a:p>
            <a:r>
              <a:rPr lang="nl-NL" dirty="0"/>
              <a:t>Bevolkingsonderzoek</a:t>
            </a:r>
          </a:p>
        </p:txBody>
      </p:sp>
      <p:pic>
        <p:nvPicPr>
          <p:cNvPr id="3" name="Afbeelding 2" descr="Afbeelding met kleding, persoon, buitenshuis, glimlach&#10;&#10;Automatisch gegenereerde beschrijving">
            <a:extLst>
              <a:ext uri="{FF2B5EF4-FFF2-40B4-BE49-F238E27FC236}">
                <a16:creationId xmlns:a16="http://schemas.microsoft.com/office/drawing/2014/main" id="{B3816BC5-5DFA-8342-B3A3-92B400D79679}"/>
              </a:ext>
            </a:extLst>
          </p:cNvPr>
          <p:cNvPicPr>
            <a:picLocks noChangeAspect="1"/>
          </p:cNvPicPr>
          <p:nvPr/>
        </p:nvPicPr>
        <p:blipFill>
          <a:blip r:embed="rId3" cstate="print">
            <a:extLst>
              <a:ext uri="{28A0092B-C50C-407E-A947-70E740481C1C}">
                <a14:useLocalDpi xmlns:a14="http://schemas.microsoft.com/office/drawing/2010/main" val="0"/>
              </a:ext>
            </a:extLst>
          </a:blip>
          <a:srcRect l="7594" r="33093"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182051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153152" cy="3931813"/>
          </a:xfrm>
        </p:spPr>
        <p:txBody>
          <a:bodyPr vert="horz" lIns="91440" tIns="45720" rIns="91440" bIns="45720" rtlCol="0" anchor="t">
            <a:normAutofit/>
          </a:bodyPr>
          <a:lstStyle/>
          <a:p>
            <a:pPr marL="316230" indent="-316230">
              <a:lnSpc>
                <a:spcPct val="110000"/>
              </a:lnSpc>
              <a:spcBef>
                <a:spcPts val="1800"/>
              </a:spcBef>
              <a:defRPr/>
            </a:pPr>
            <a:r>
              <a:rPr lang="en-US" sz="2300" dirty="0" err="1"/>
              <a:t>Röntgenfoto’s</a:t>
            </a:r>
            <a:r>
              <a:rPr lang="en-US" sz="2300" dirty="0"/>
              <a:t> van je </a:t>
            </a:r>
            <a:r>
              <a:rPr lang="en-US" sz="2300" dirty="0" err="1"/>
              <a:t>borsten</a:t>
            </a:r>
            <a:r>
              <a:rPr lang="en-US" sz="2300" dirty="0"/>
              <a:t>.</a:t>
            </a:r>
          </a:p>
          <a:p>
            <a:pPr marL="316230" indent="-316230">
              <a:lnSpc>
                <a:spcPct val="110000"/>
              </a:lnSpc>
              <a:spcBef>
                <a:spcPts val="1800"/>
              </a:spcBef>
              <a:defRPr/>
            </a:pPr>
            <a:r>
              <a:rPr lang="nl-NL" sz="2300" dirty="0"/>
              <a:t>Misschien is er een afwijking.</a:t>
            </a:r>
          </a:p>
          <a:p>
            <a:pPr marL="316230" indent="-316230">
              <a:lnSpc>
                <a:spcPct val="110000"/>
              </a:lnSpc>
              <a:spcBef>
                <a:spcPts val="1800"/>
              </a:spcBef>
              <a:defRPr/>
            </a:pPr>
            <a:r>
              <a:rPr lang="nl-NL" sz="2300" dirty="0"/>
              <a:t>Je borst ziet er dan van binnen anders uit dan normaal.</a:t>
            </a:r>
          </a:p>
        </p:txBody>
      </p:sp>
      <p:sp>
        <p:nvSpPr>
          <p:cNvPr id="12" name="Date Placeholder 3">
            <a:extLst>
              <a:ext uri="{FF2B5EF4-FFF2-40B4-BE49-F238E27FC236}">
                <a16:creationId xmlns:a16="http://schemas.microsoft.com/office/drawing/2014/main" id="{8B9ED106-51FB-BA9C-F568-C1FC956A5D78}"/>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48A24DC0-EF6B-3635-81F2-9C810E90568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14</a:t>
            </a:fld>
            <a:endParaRPr lang="nl-NL"/>
          </a:p>
        </p:txBody>
      </p:sp>
      <p:sp>
        <p:nvSpPr>
          <p:cNvPr id="8" name="Titel 3">
            <a:extLst>
              <a:ext uri="{FF2B5EF4-FFF2-40B4-BE49-F238E27FC236}">
                <a16:creationId xmlns:a16="http://schemas.microsoft.com/office/drawing/2014/main" id="{27A4EF89-59F8-0C10-EE8E-8CE091725547}"/>
              </a:ext>
            </a:extLst>
          </p:cNvPr>
          <p:cNvSpPr>
            <a:spLocks noGrp="1"/>
          </p:cNvSpPr>
          <p:nvPr>
            <p:ph type="title"/>
          </p:nvPr>
        </p:nvSpPr>
        <p:spPr>
          <a:xfrm>
            <a:off x="635000" y="706492"/>
            <a:ext cx="5275470" cy="948047"/>
          </a:xfrm>
        </p:spPr>
        <p:txBody>
          <a:bodyPr anchor="b">
            <a:normAutofit/>
          </a:bodyPr>
          <a:lstStyle/>
          <a:p>
            <a:r>
              <a:rPr lang="nl-NL" dirty="0"/>
              <a:t>Foto’s van je borsten</a:t>
            </a:r>
          </a:p>
        </p:txBody>
      </p:sp>
      <p:pic>
        <p:nvPicPr>
          <p:cNvPr id="5" name="Afbeelding 4" descr="Afbeelding met schermopname, diagram, ontwerp&#10;&#10;Automatisch gegenereerde beschrijving">
            <a:extLst>
              <a:ext uri="{FF2B5EF4-FFF2-40B4-BE49-F238E27FC236}">
                <a16:creationId xmlns:a16="http://schemas.microsoft.com/office/drawing/2014/main" id="{6E86DA6D-03BC-AC99-BAEC-DEE46CA81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9600"/>
            <a:ext cx="5605827" cy="3153277"/>
          </a:xfrm>
          <a:prstGeom prst="rect">
            <a:avLst/>
          </a:prstGeom>
        </p:spPr>
      </p:pic>
      <p:sp>
        <p:nvSpPr>
          <p:cNvPr id="6" name="Tekstvak 5">
            <a:extLst>
              <a:ext uri="{FF2B5EF4-FFF2-40B4-BE49-F238E27FC236}">
                <a16:creationId xmlns:a16="http://schemas.microsoft.com/office/drawing/2014/main" id="{A6C17B18-67F0-B77B-3FEC-ADF67F708237}"/>
              </a:ext>
            </a:extLst>
          </p:cNvPr>
          <p:cNvSpPr txBox="1"/>
          <p:nvPr/>
        </p:nvSpPr>
        <p:spPr>
          <a:xfrm>
            <a:off x="6096000" y="5135100"/>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765608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cirkel, schermopname, tekenfilm&#10;&#10;Automatisch gegenereerde beschrijving">
            <a:extLst>
              <a:ext uri="{FF2B5EF4-FFF2-40B4-BE49-F238E27FC236}">
                <a16:creationId xmlns:a16="http://schemas.microsoft.com/office/drawing/2014/main" id="{A3924AA9-1CDD-6C5E-49C6-544AC557BCAA}"/>
              </a:ext>
            </a:extLst>
          </p:cNvPr>
          <p:cNvPicPr>
            <a:picLocks noChangeAspect="1"/>
          </p:cNvPicPr>
          <p:nvPr/>
        </p:nvPicPr>
        <p:blipFill>
          <a:blip r:embed="rId3" cstate="print">
            <a:extLst>
              <a:ext uri="{28A0092B-C50C-407E-A947-70E740481C1C}">
                <a14:useLocalDpi xmlns:a14="http://schemas.microsoft.com/office/drawing/2010/main" val="0"/>
              </a:ext>
            </a:extLst>
          </a:blip>
          <a:srcRect l="7553" r="23631" b="-2"/>
          <a:stretch/>
        </p:blipFill>
        <p:spPr>
          <a:xfrm>
            <a:off x="6874139" y="2151784"/>
            <a:ext cx="4844919" cy="3819525"/>
          </a:xfrm>
          <a:prstGeom prst="rect">
            <a:avLst/>
          </a:prstGeom>
          <a:noFill/>
        </p:spPr>
      </p:pic>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2513"/>
            <a:ext cx="10923588" cy="948047"/>
          </a:xfrm>
        </p:spPr>
        <p:txBody>
          <a:bodyPr anchor="b">
            <a:normAutofit/>
          </a:bodyPr>
          <a:lstStyle/>
          <a:p>
            <a:r>
              <a:rPr lang="nl-NL" dirty="0"/>
              <a:t>Klachten? Ga naar de dokter!</a:t>
            </a:r>
          </a:p>
        </p:txBody>
      </p:sp>
      <p:sp>
        <p:nvSpPr>
          <p:cNvPr id="25" name="Date Placeholder 4">
            <a:extLst>
              <a:ext uri="{FF2B5EF4-FFF2-40B4-BE49-F238E27FC236}">
                <a16:creationId xmlns:a16="http://schemas.microsoft.com/office/drawing/2014/main" id="{B62E52B1-C175-715B-1CEB-932211447733}"/>
              </a:ext>
            </a:extLst>
          </p:cNvPr>
          <p:cNvSpPr>
            <a:spLocks noGrp="1"/>
          </p:cNvSpPr>
          <p:nvPr>
            <p:ph type="dt" sz="half" idx="10"/>
          </p:nvPr>
        </p:nvSpPr>
        <p:spPr>
          <a:xfrm>
            <a:off x="635000" y="6543488"/>
            <a:ext cx="5003800" cy="264272"/>
          </a:xfrm>
        </p:spPr>
        <p:txBody>
          <a:bodyPr/>
          <a:lstStyle/>
          <a:p>
            <a:endParaRPr lang="nl-NL"/>
          </a:p>
        </p:txBody>
      </p:sp>
      <p:sp>
        <p:nvSpPr>
          <p:cNvPr id="26" name="Footer Placeholder 5">
            <a:extLst>
              <a:ext uri="{FF2B5EF4-FFF2-40B4-BE49-F238E27FC236}">
                <a16:creationId xmlns:a16="http://schemas.microsoft.com/office/drawing/2014/main" id="{CA3F3732-69A8-7FD6-4A02-C3C3518D8F31}"/>
              </a:ext>
            </a:extLst>
          </p:cNvPr>
          <p:cNvSpPr>
            <a:spLocks noGrp="1"/>
          </p:cNvSpPr>
          <p:nvPr>
            <p:ph type="ftr" sz="quarter" idx="11"/>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12"/>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15</a:t>
            </a:fld>
            <a:endParaRPr lang="nl-NL"/>
          </a:p>
        </p:txBody>
      </p:sp>
      <p:pic>
        <p:nvPicPr>
          <p:cNvPr id="3" name="Afbeelding 2" descr="Afbeelding met clipart, Animatie, Tekenfilm, tekenfilm&#10;&#10;Automatisch gegenereerde beschrijving">
            <a:extLst>
              <a:ext uri="{FF2B5EF4-FFF2-40B4-BE49-F238E27FC236}">
                <a16:creationId xmlns:a16="http://schemas.microsoft.com/office/drawing/2014/main" id="{B4907E69-E648-5004-D56C-D4CAA91A1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55" y="2322635"/>
            <a:ext cx="5846144" cy="3288456"/>
          </a:xfrm>
          <a:prstGeom prst="rect">
            <a:avLst/>
          </a:prstGeom>
        </p:spPr>
      </p:pic>
      <p:sp>
        <p:nvSpPr>
          <p:cNvPr id="5" name="Tekstvak 4">
            <a:extLst>
              <a:ext uri="{FF2B5EF4-FFF2-40B4-BE49-F238E27FC236}">
                <a16:creationId xmlns:a16="http://schemas.microsoft.com/office/drawing/2014/main" id="{CCD9F5D2-4CD0-7648-D4A8-E1FEA0E4CABF}"/>
              </a:ext>
            </a:extLst>
          </p:cNvPr>
          <p:cNvSpPr txBox="1"/>
          <p:nvPr/>
        </p:nvSpPr>
        <p:spPr>
          <a:xfrm>
            <a:off x="807639" y="519012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9461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461000" cy="4117362"/>
          </a:xfrm>
          <a:prstGeom prst="rect">
            <a:avLst/>
          </a:prstGeom>
        </p:spPr>
        <p:txBody>
          <a:bodyPr vert="horz" lIns="91440" tIns="45720" rIns="91440" bIns="45720" rtlCol="0" anchorCtr="0">
            <a:normAutofit fontScale="92500" lnSpcReduction="10000"/>
          </a:bodyPr>
          <a:lstStyle/>
          <a:p>
            <a:pPr marL="316800" indent="-316800">
              <a:lnSpc>
                <a:spcPct val="13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Borstkanker komt vooral voor bij vrouwen tussen de 50 en 75 jaar.</a:t>
            </a:r>
          </a:p>
          <a:p>
            <a:pPr marL="316800" indent="-316800">
              <a:lnSpc>
                <a:spcPct val="13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Zij krijgen elke 2-3 jaar een uitnodiging voor onderzoek.</a:t>
            </a:r>
          </a:p>
          <a:p>
            <a:pPr marL="316800" indent="-316800">
              <a:lnSpc>
                <a:spcPct val="13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Gratis en je beslist zelf</a:t>
            </a:r>
            <a:br>
              <a:rPr lang="nl-NL" altLang="nl-NL" sz="2400" kern="1200" dirty="0">
                <a:latin typeface="+mn-lt"/>
                <a:ea typeface="+mn-ea"/>
                <a:cs typeface="+mn-cs"/>
              </a:rPr>
            </a:br>
            <a:r>
              <a:rPr lang="nl-NL" altLang="nl-NL" sz="2400" kern="1200" dirty="0">
                <a:latin typeface="+mn-lt"/>
                <a:ea typeface="+mn-ea"/>
                <a:cs typeface="+mn-cs"/>
              </a:rPr>
              <a:t>of je meedoet.</a:t>
            </a:r>
          </a:p>
          <a:p>
            <a:pPr marL="316800" indent="-316800">
              <a:lnSpc>
                <a:spcPct val="13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Vind je de brief moeilijk? Vraag of iemand met je mee wil kijke</a:t>
            </a:r>
            <a:r>
              <a:rPr lang="nl-NL" altLang="nl-NL" sz="2400" dirty="0"/>
              <a:t>n.</a:t>
            </a: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636588"/>
            <a:ext cx="5003800" cy="1362660"/>
          </a:xfrm>
        </p:spPr>
        <p:txBody>
          <a:bodyPr vert="horz" lIns="91440" tIns="45720" rIns="91440" bIns="45720" rtlCol="0" anchor="b" anchorCtr="0">
            <a:noAutofit/>
          </a:bodyPr>
          <a:lstStyle/>
          <a:p>
            <a:r>
              <a:rPr lang="en-US" sz="3200" dirty="0"/>
              <a:t>U</a:t>
            </a:r>
            <a:r>
              <a:rPr lang="nl-NL" sz="3200" dirty="0" err="1"/>
              <a:t>itnodiging</a:t>
            </a:r>
            <a:r>
              <a:rPr lang="nl-NL" sz="3200" dirty="0"/>
              <a:t> onderzoek borstkanker</a:t>
            </a:r>
            <a:endParaRPr lang="nl-NL" sz="3200"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16</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t="5688" b="5688"/>
          <a:stretch/>
        </p:blipFill>
        <p:spPr>
          <a:xfrm>
            <a:off x="6096000" y="0"/>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312339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vert="horz" lIns="91440" tIns="45720" rIns="91440" bIns="45720" rtlCol="0">
            <a:normAutofit/>
          </a:bodyPr>
          <a:lstStyle/>
          <a:p>
            <a:pPr marL="316230" indent="-316230">
              <a:spcBef>
                <a:spcPts val="1800"/>
              </a:spcBef>
              <a:defRPr/>
            </a:pPr>
            <a:r>
              <a:rPr lang="nl-NL" i="0" dirty="0">
                <a:effectLst/>
              </a:rPr>
              <a:t>Zelf afspraak maken.</a:t>
            </a:r>
          </a:p>
          <a:p>
            <a:pPr marL="316230" indent="-316230">
              <a:spcBef>
                <a:spcPts val="1800"/>
              </a:spcBef>
              <a:defRPr/>
            </a:pPr>
            <a:r>
              <a:rPr lang="nl-NL" i="0" dirty="0">
                <a:effectLst/>
              </a:rPr>
              <a:t>Hoe? </a:t>
            </a:r>
            <a:r>
              <a:rPr lang="nl-NL" dirty="0"/>
              <a:t>Staat in de brief. </a:t>
            </a:r>
          </a:p>
          <a:p>
            <a:pPr marL="316230" indent="-316230">
              <a:spcBef>
                <a:spcPts val="1800"/>
              </a:spcBef>
              <a:defRPr/>
            </a:pPr>
            <a:r>
              <a:rPr lang="nl-NL" i="0" dirty="0">
                <a:effectLst/>
              </a:rPr>
              <a:t>Moeilijk? Vraag hulp. </a:t>
            </a:r>
            <a:endParaRPr lang="nl-NL" dirty="0"/>
          </a:p>
        </p:txBody>
      </p:sp>
      <p:sp>
        <p:nvSpPr>
          <p:cNvPr id="11" name="Titel 3">
            <a:extLst>
              <a:ext uri="{FF2B5EF4-FFF2-40B4-BE49-F238E27FC236}">
                <a16:creationId xmlns:a16="http://schemas.microsoft.com/office/drawing/2014/main" id="{EBD8FF88-F270-7CC9-80A1-DE6D28783D5F}"/>
              </a:ext>
            </a:extLst>
          </p:cNvPr>
          <p:cNvSpPr>
            <a:spLocks noGrp="1"/>
          </p:cNvSpPr>
          <p:nvPr>
            <p:ph type="title"/>
          </p:nvPr>
        </p:nvSpPr>
        <p:spPr>
          <a:xfrm>
            <a:off x="635000" y="771896"/>
            <a:ext cx="5003800" cy="1227351"/>
          </a:xfrm>
        </p:spPr>
        <p:txBody>
          <a:bodyPr anchor="b">
            <a:noAutofit/>
          </a:bodyPr>
          <a:lstStyle/>
          <a:p>
            <a:r>
              <a:rPr lang="nl-NL" sz="3200" dirty="0"/>
              <a:t>Meedoen aan onderzoek </a:t>
            </a:r>
          </a:p>
        </p:txBody>
      </p:sp>
      <p:sp>
        <p:nvSpPr>
          <p:cNvPr id="16" name="Date Placeholder 3">
            <a:extLst>
              <a:ext uri="{FF2B5EF4-FFF2-40B4-BE49-F238E27FC236}">
                <a16:creationId xmlns:a16="http://schemas.microsoft.com/office/drawing/2014/main" id="{088B1385-121A-E2F4-4F7F-C87E613A6517}"/>
              </a:ext>
            </a:extLst>
          </p:cNvPr>
          <p:cNvSpPr>
            <a:spLocks noGrp="1"/>
          </p:cNvSpPr>
          <p:nvPr>
            <p:ph type="dt" sz="half" idx="25"/>
          </p:nvPr>
        </p:nvSpPr>
        <p:spPr>
          <a:xfrm>
            <a:off x="635000" y="6543488"/>
            <a:ext cx="5003800" cy="264272"/>
          </a:xfrm>
        </p:spPr>
        <p:txBody>
          <a:bodyPr/>
          <a:lstStyle/>
          <a:p>
            <a:endParaRPr lang="nl-NL"/>
          </a:p>
        </p:txBody>
      </p:sp>
      <p:sp>
        <p:nvSpPr>
          <p:cNvPr id="18" name="Footer Placeholder 4">
            <a:extLst>
              <a:ext uri="{FF2B5EF4-FFF2-40B4-BE49-F238E27FC236}">
                <a16:creationId xmlns:a16="http://schemas.microsoft.com/office/drawing/2014/main" id="{59647579-9CC5-5ADE-6597-1803DB10F57E}"/>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17</a:t>
            </a:fld>
            <a:endParaRPr lang="nl-NL"/>
          </a:p>
        </p:txBody>
      </p:sp>
      <p:pic>
        <p:nvPicPr>
          <p:cNvPr id="6" name="Afbeelding 5" descr="Afbeelding met persoon, Menselijk gezicht, kleding, overdekt&#10;&#10;Automatisch gegenereerde beschrijving">
            <a:extLst>
              <a:ext uri="{FF2B5EF4-FFF2-40B4-BE49-F238E27FC236}">
                <a16:creationId xmlns:a16="http://schemas.microsoft.com/office/drawing/2014/main" id="{DFBEBB46-B3C2-9579-A7FA-7A7009D06401}"/>
              </a:ext>
            </a:extLst>
          </p:cNvPr>
          <p:cNvPicPr>
            <a:picLocks noChangeAspect="1"/>
          </p:cNvPicPr>
          <p:nvPr/>
        </p:nvPicPr>
        <p:blipFill>
          <a:blip r:embed="rId3" cstate="print">
            <a:extLst>
              <a:ext uri="{28A0092B-C50C-407E-A947-70E740481C1C}">
                <a14:useLocalDpi xmlns:a14="http://schemas.microsoft.com/office/drawing/2010/main" val="0"/>
              </a:ext>
            </a:extLst>
          </a:blip>
          <a:srcRect r="2" b="16723"/>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62588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230" indent="-316230">
              <a:lnSpc>
                <a:spcPct val="110000"/>
              </a:lnSpc>
              <a:spcBef>
                <a:spcPts val="1800"/>
              </a:spcBef>
              <a:buClr>
                <a:schemeClr val="tx2"/>
              </a:buClr>
              <a:buSzPct val="80000"/>
              <a:buFont typeface="Verdana" panose="020B0604030504040204" pitchFamily="34" charset="0"/>
              <a:buChar char="›"/>
              <a:defRPr/>
            </a:pPr>
            <a:r>
              <a:rPr lang="nl-NL" altLang="nl-NL" sz="2400"/>
              <a:t>Vaak in een gebouw of in een grote bus in de buurt.</a:t>
            </a:r>
          </a:p>
          <a:p>
            <a:pPr marL="316230" indent="-316230">
              <a:lnSpc>
                <a:spcPct val="110000"/>
              </a:lnSpc>
              <a:spcBef>
                <a:spcPts val="1800"/>
              </a:spcBef>
              <a:buClr>
                <a:schemeClr val="tx2"/>
              </a:buClr>
              <a:buSzPct val="80000"/>
              <a:buFont typeface="Verdana" panose="020B0604030504040204" pitchFamily="34" charset="0"/>
              <a:buChar char="›"/>
              <a:defRPr/>
            </a:pPr>
            <a:r>
              <a:rPr lang="nl-NL" altLang="nl-NL" sz="2400"/>
              <a:t>Identiteitsbewijs en uitnodigingsbrief meenemen. </a:t>
            </a:r>
          </a:p>
          <a:p>
            <a:pPr marL="316230" indent="-316230">
              <a:lnSpc>
                <a:spcPct val="110000"/>
              </a:lnSpc>
              <a:spcBef>
                <a:spcPts val="1800"/>
              </a:spcBef>
              <a:buClr>
                <a:schemeClr val="tx2"/>
              </a:buClr>
              <a:buSzPct val="80000"/>
              <a:buFont typeface="Verdana" panose="020B0604030504040204" pitchFamily="34" charset="0"/>
              <a:buChar char="›"/>
              <a:defRPr/>
            </a:pPr>
            <a:r>
              <a:rPr lang="nl-NL" altLang="nl-NL" sz="2400"/>
              <a:t>Wacht in de wachtkamer tot je wordt opgeroepen. </a:t>
            </a:r>
          </a:p>
          <a:p>
            <a:pPr marL="316800" indent="-316800">
              <a:lnSpc>
                <a:spcPct val="11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636588"/>
            <a:ext cx="5003800" cy="1362660"/>
          </a:xfrm>
        </p:spPr>
        <p:txBody>
          <a:bodyPr vert="horz" lIns="91440" tIns="45720" rIns="91440" bIns="45720" rtlCol="0" anchor="b" anchorCtr="0">
            <a:noAutofit/>
          </a:bodyPr>
          <a:lstStyle/>
          <a:p>
            <a:r>
              <a:rPr lang="nl-NL" sz="3200"/>
              <a:t>Hoe gaat het onderzoek?</a:t>
            </a:r>
            <a:endParaRPr lang="nl-NL" sz="3200" dirty="0"/>
          </a:p>
        </p:txBody>
      </p:sp>
      <p:sp>
        <p:nvSpPr>
          <p:cNvPr id="19" name="Date Placeholder 3">
            <a:extLst>
              <a:ext uri="{FF2B5EF4-FFF2-40B4-BE49-F238E27FC236}">
                <a16:creationId xmlns:a16="http://schemas.microsoft.com/office/drawing/2014/main" id="{265B3C58-4648-2906-60E6-F4FE9E7F2432}"/>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713E65E6-02A3-5FF6-A754-863EA120E256}"/>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18</a:t>
            </a:fld>
            <a:endParaRPr lang="nl-NL"/>
          </a:p>
        </p:txBody>
      </p:sp>
      <p:pic>
        <p:nvPicPr>
          <p:cNvPr id="9" name="Afbeelding 8">
            <a:extLst>
              <a:ext uri="{FF2B5EF4-FFF2-40B4-BE49-F238E27FC236}">
                <a16:creationId xmlns:a16="http://schemas.microsoft.com/office/drawing/2014/main" id="{B7E0FE4D-4B3C-FB1E-5218-C058349E78D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3155" r="9988" b="2"/>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57149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Ben je aan de beurt? Trek je bovenkleding uit. </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Eerst een paar vragen. </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Controle borsten. </a:t>
            </a:r>
          </a:p>
          <a:p>
            <a:pPr marL="316800" indent="-316800">
              <a:lnSpc>
                <a:spcPct val="110000"/>
              </a:lnSpc>
              <a:spcBef>
                <a:spcPts val="1800"/>
              </a:spcBef>
              <a:buClr>
                <a:schemeClr val="tx2"/>
              </a:buClr>
              <a:buSzPct val="80000"/>
              <a:buFont typeface="Verdana" panose="020B0604030504040204" pitchFamily="34" charset="0"/>
              <a:buChar char="›"/>
              <a:defRPr/>
            </a:pPr>
            <a:endParaRPr lang="nl-NL" altLang="nl-NL" sz="2400" dirty="0"/>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461000" cy="948047"/>
          </a:xfrm>
        </p:spPr>
        <p:txBody>
          <a:bodyPr vert="horz" lIns="91440" tIns="45720" rIns="91440" bIns="45720" rtlCol="0" anchor="b" anchorCtr="0">
            <a:noAutofit/>
          </a:bodyPr>
          <a:lstStyle/>
          <a:p>
            <a:r>
              <a:rPr lang="en-US" sz="3200" dirty="0"/>
              <a:t>Hoe </a:t>
            </a:r>
            <a:r>
              <a:rPr lang="en-US" sz="3200" dirty="0" err="1"/>
              <a:t>gaat</a:t>
            </a:r>
            <a:r>
              <a:rPr lang="en-US" sz="3200" dirty="0"/>
              <a:t> het </a:t>
            </a:r>
            <a:r>
              <a:rPr lang="en-US" sz="3200" dirty="0" err="1"/>
              <a:t>onderzoek</a:t>
            </a:r>
            <a:r>
              <a:rPr lang="en-US" sz="3200" dirty="0"/>
              <a:t>?</a:t>
            </a:r>
            <a:endParaRPr lang="nl-NL" sz="3200"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19</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l="21384" r="21384"/>
          <a:stretch/>
        </p:blipFill>
        <p:spPr>
          <a:xfrm>
            <a:off x="6096000" y="0"/>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400692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E8971A6-5117-9194-A32D-EC6188CDB5B4}"/>
              </a:ext>
            </a:extLst>
          </p:cNvPr>
          <p:cNvSpPr>
            <a:spLocks noGrp="1"/>
          </p:cNvSpPr>
          <p:nvPr>
            <p:ph type="title"/>
          </p:nvPr>
        </p:nvSpPr>
        <p:spPr>
          <a:xfrm>
            <a:off x="634999" y="2332974"/>
            <a:ext cx="5004000" cy="1584324"/>
          </a:xfrm>
        </p:spPr>
        <p:txBody>
          <a:bodyPr anchor="t">
            <a:noAutofit/>
          </a:bodyPr>
          <a:lstStyle/>
          <a:p>
            <a:pPr>
              <a:lnSpc>
                <a:spcPct val="100000"/>
              </a:lnSpc>
            </a:pPr>
            <a:r>
              <a:rPr lang="en-US" sz="2800" dirty="0"/>
              <a:t>Wat </a:t>
            </a:r>
            <a:r>
              <a:rPr lang="en-US" sz="2800" dirty="0" err="1"/>
              <a:t>weten</a:t>
            </a:r>
            <a:r>
              <a:rPr lang="en-US" sz="2800" dirty="0"/>
              <a:t> </a:t>
            </a:r>
            <a:r>
              <a:rPr lang="en-US" sz="2800" dirty="0" err="1"/>
              <a:t>jullie</a:t>
            </a:r>
            <a:r>
              <a:rPr lang="en-US" sz="2800" dirty="0"/>
              <a:t> al over de </a:t>
            </a:r>
            <a:r>
              <a:rPr lang="en-US" sz="2800" dirty="0" err="1"/>
              <a:t>bevolkingsonderzoeken</a:t>
            </a:r>
            <a:r>
              <a:rPr lang="en-US" sz="2800" dirty="0"/>
              <a:t>?</a:t>
            </a:r>
            <a:endParaRPr lang="nl-NL" sz="2800" dirty="0"/>
          </a:p>
        </p:txBody>
      </p:sp>
      <p:sp>
        <p:nvSpPr>
          <p:cNvPr id="28" name="Date Placeholder 3">
            <a:extLst>
              <a:ext uri="{FF2B5EF4-FFF2-40B4-BE49-F238E27FC236}">
                <a16:creationId xmlns:a16="http://schemas.microsoft.com/office/drawing/2014/main" id="{AFBD1A3D-6C03-58DA-22E2-92E984EE5DAF}"/>
              </a:ext>
            </a:extLst>
          </p:cNvPr>
          <p:cNvSpPr>
            <a:spLocks noGrp="1"/>
          </p:cNvSpPr>
          <p:nvPr>
            <p:ph type="dt" sz="half" idx="11"/>
          </p:nvPr>
        </p:nvSpPr>
        <p:spPr>
          <a:xfrm>
            <a:off x="635000" y="6543488"/>
            <a:ext cx="5003800" cy="264272"/>
          </a:xfrm>
        </p:spPr>
        <p:txBody>
          <a:bodyPr/>
          <a:lstStyle/>
          <a:p>
            <a:endParaRPr lang="nl-NL"/>
          </a:p>
        </p:txBody>
      </p:sp>
      <p:sp>
        <p:nvSpPr>
          <p:cNvPr id="30" name="Footer Placeholder 4">
            <a:extLst>
              <a:ext uri="{FF2B5EF4-FFF2-40B4-BE49-F238E27FC236}">
                <a16:creationId xmlns:a16="http://schemas.microsoft.com/office/drawing/2014/main" id="{C671C74B-D19A-E846-4098-686E28A2BF50}"/>
              </a:ext>
            </a:extLst>
          </p:cNvPr>
          <p:cNvSpPr>
            <a:spLocks noGrp="1"/>
          </p:cNvSpPr>
          <p:nvPr>
            <p:ph type="ftr" sz="quarter" idx="12"/>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FF367BFB-E3A1-4D65-9BDD-5DE0DF7FAA23}"/>
              </a:ext>
            </a:extLst>
          </p:cNvPr>
          <p:cNvSpPr>
            <a:spLocks noGrp="1"/>
          </p:cNvSpPr>
          <p:nvPr>
            <p:ph type="sldNum" sz="quarter" idx="13"/>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a:t>
            </a:fld>
            <a:endParaRPr lang="nl-NL"/>
          </a:p>
        </p:txBody>
      </p:sp>
      <p:sp>
        <p:nvSpPr>
          <p:cNvPr id="7" name="Tekstvak 6">
            <a:extLst>
              <a:ext uri="{FF2B5EF4-FFF2-40B4-BE49-F238E27FC236}">
                <a16:creationId xmlns:a16="http://schemas.microsoft.com/office/drawing/2014/main" id="{EEC72857-1C70-1D2B-1703-51CBE1DD2B37}"/>
              </a:ext>
            </a:extLst>
          </p:cNvPr>
          <p:cNvSpPr txBox="1"/>
          <p:nvPr/>
        </p:nvSpPr>
        <p:spPr>
          <a:xfrm>
            <a:off x="6553003" y="2332974"/>
            <a:ext cx="4827588" cy="4646140"/>
          </a:xfrm>
          <a:prstGeom prst="rect">
            <a:avLst/>
          </a:prstGeom>
        </p:spPr>
        <p:txBody>
          <a:bodyPr vert="horz" lIns="91440" tIns="45720" rIns="91440" bIns="45720" rtlCol="0" anchor="t" anchorCtr="0">
            <a:noAutofit/>
          </a:bodyPr>
          <a:lstStyle/>
          <a:p>
            <a:pPr marL="316230" indent="-316230">
              <a:lnSpc>
                <a:spcPct val="110000"/>
              </a:lnSpc>
              <a:spcBef>
                <a:spcPts val="1800"/>
              </a:spcBef>
              <a:buClr>
                <a:schemeClr val="tx2"/>
              </a:buClr>
              <a:buSzPct val="80000"/>
              <a:buFont typeface="Verdana" panose="020B0604030504040204" pitchFamily="34" charset="0"/>
              <a:buChar char="›"/>
              <a:defRPr/>
            </a:pPr>
            <a:r>
              <a:rPr lang="en-US" altLang="nl-NL" sz="2400" kern="1200" dirty="0" err="1">
                <a:latin typeface="+mn-lt"/>
                <a:ea typeface="+mn-ea"/>
                <a:cs typeface="+mn-cs"/>
              </a:rPr>
              <a:t>Zijn</a:t>
            </a:r>
            <a:r>
              <a:rPr lang="en-US" altLang="nl-NL" sz="2400" kern="1200" dirty="0">
                <a:latin typeface="+mn-lt"/>
                <a:ea typeface="+mn-ea"/>
                <a:cs typeface="+mn-cs"/>
              </a:rPr>
              <a:t> de </a:t>
            </a:r>
            <a:r>
              <a:rPr lang="en-US" altLang="nl-NL" sz="2400" kern="1200" dirty="0" err="1">
                <a:latin typeface="+mn-lt"/>
                <a:ea typeface="+mn-ea"/>
                <a:cs typeface="+mn-cs"/>
              </a:rPr>
              <a:t>bevolkingsonderzoeken</a:t>
            </a:r>
            <a:r>
              <a:rPr lang="en-US" altLang="nl-NL" sz="2400" kern="1200" dirty="0">
                <a:latin typeface="+mn-lt"/>
                <a:ea typeface="+mn-ea"/>
                <a:cs typeface="+mn-cs"/>
              </a:rPr>
              <a:t> gratis?</a:t>
            </a:r>
          </a:p>
          <a:p>
            <a:pPr marL="316230" indent="-31623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Zijn er 3 of 5 bevolkingsonderzoeken?</a:t>
            </a:r>
          </a:p>
          <a:p>
            <a:pPr marL="316230" indent="-316230">
              <a:lnSpc>
                <a:spcPct val="110000"/>
              </a:lnSpc>
              <a:spcBef>
                <a:spcPts val="1800"/>
              </a:spcBef>
              <a:buClr>
                <a:schemeClr val="tx2"/>
              </a:buClr>
              <a:buSzPct val="80000"/>
              <a:buFont typeface="Verdana" panose="020B0604030504040204" pitchFamily="34" charset="0"/>
              <a:buChar char="›"/>
              <a:defRPr/>
            </a:pPr>
            <a:r>
              <a:rPr lang="nl-NL" altLang="nl-NL" sz="2400" dirty="0"/>
              <a:t>Moet je naar de dokter om mee te doen?</a:t>
            </a:r>
            <a:endParaRPr lang="nl-NL" altLang="nl-NL" sz="2400" kern="1200" dirty="0">
              <a:latin typeface="+mn-lt"/>
              <a:ea typeface="Verdana"/>
            </a:endParaRPr>
          </a:p>
        </p:txBody>
      </p:sp>
    </p:spTree>
    <p:extLst>
      <p:ext uri="{BB962C8B-B14F-4D97-AF65-F5344CB8AC3E}">
        <p14:creationId xmlns:p14="http://schemas.microsoft.com/office/powerpoint/2010/main" val="197414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Röntgenfoto’s van je borsten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Je borst moet goed tussen de platen liggen. </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Medewerkster staat dicht tegen je aan.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kern="1200" dirty="0">
                <a:latin typeface="+mn-lt"/>
                <a:ea typeface="+mn-ea"/>
                <a:cs typeface="+mn-cs"/>
              </a:rPr>
              <a:t>Ze raakt je borsten aan. </a:t>
            </a:r>
          </a:p>
          <a:p>
            <a:pPr marL="316800" indent="-316800">
              <a:lnSpc>
                <a:spcPct val="110000"/>
              </a:lnSpc>
              <a:spcBef>
                <a:spcPts val="1800"/>
              </a:spcBef>
              <a:buClr>
                <a:schemeClr val="tx2"/>
              </a:buClr>
              <a:buSzPct val="80000"/>
              <a:buFont typeface="Verdana" panose="020B0604030504040204" pitchFamily="34" charset="0"/>
              <a:buChar char="›"/>
              <a:defRPr/>
            </a:pPr>
            <a:endParaRPr lang="nl-NL" altLang="nl-NL" sz="2400" dirty="0"/>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461000" cy="948047"/>
          </a:xfrm>
        </p:spPr>
        <p:txBody>
          <a:bodyPr vert="horz" lIns="91440" tIns="45720" rIns="91440" bIns="45720" rtlCol="0" anchor="b" anchorCtr="0">
            <a:noAutofit/>
          </a:bodyPr>
          <a:lstStyle/>
          <a:p>
            <a:r>
              <a:rPr lang="en-US" sz="3200" dirty="0"/>
              <a:t>Hoe </a:t>
            </a:r>
            <a:r>
              <a:rPr lang="en-US" sz="3200" dirty="0" err="1"/>
              <a:t>gaat</a:t>
            </a:r>
            <a:r>
              <a:rPr lang="en-US" sz="3200" dirty="0"/>
              <a:t> het </a:t>
            </a:r>
            <a:r>
              <a:rPr lang="en-US" sz="3200" dirty="0" err="1"/>
              <a:t>onderzoek</a:t>
            </a:r>
            <a:r>
              <a:rPr lang="en-US" sz="3200" dirty="0"/>
              <a:t>?</a:t>
            </a:r>
            <a:endParaRPr lang="nl-NL" sz="3200"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20</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l="7966" r="7966"/>
          <a:stretch/>
        </p:blipFill>
        <p:spPr>
          <a:xfrm>
            <a:off x="6096000" y="0"/>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1311188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Borst wordt tussen 2 platen plat gedrukt. </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Kan ongemakkelijk zijn. </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2 röntgenfoto’s per borst. </a:t>
            </a: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461000" cy="948047"/>
          </a:xfrm>
        </p:spPr>
        <p:txBody>
          <a:bodyPr vert="horz" lIns="91440" tIns="45720" rIns="91440" bIns="45720" rtlCol="0" anchor="b" anchorCtr="0">
            <a:noAutofit/>
          </a:bodyPr>
          <a:lstStyle/>
          <a:p>
            <a:r>
              <a:rPr lang="en-US" sz="3200" dirty="0"/>
              <a:t>Hoe </a:t>
            </a:r>
            <a:r>
              <a:rPr lang="en-US" sz="3200" dirty="0" err="1"/>
              <a:t>gaat</a:t>
            </a:r>
            <a:r>
              <a:rPr lang="en-US" sz="3200" dirty="0"/>
              <a:t> het </a:t>
            </a:r>
            <a:r>
              <a:rPr lang="en-US" sz="3200" dirty="0" err="1"/>
              <a:t>onderzoek</a:t>
            </a:r>
            <a:r>
              <a:rPr lang="en-US" sz="3200" dirty="0"/>
              <a:t>?</a:t>
            </a:r>
            <a:endParaRPr lang="nl-NL" sz="3200" b="0" kern="1200" baseline="0" dirty="0">
              <a:latin typeface="+mj-lt"/>
              <a:ea typeface="+mj-ea"/>
              <a:cs typeface="+mj-cs"/>
            </a:endParaRPr>
          </a:p>
        </p:txBody>
      </p:sp>
      <p:sp>
        <p:nvSpPr>
          <p:cNvPr id="12" name="Date Placeholder 3">
            <a:extLst>
              <a:ext uri="{FF2B5EF4-FFF2-40B4-BE49-F238E27FC236}">
                <a16:creationId xmlns:a16="http://schemas.microsoft.com/office/drawing/2014/main" id="{3CF69E6B-9642-96E6-CA1F-A0C75EDB3DAF}"/>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6C4356D7-B16F-7BD9-A7A2-19D508EC8747}"/>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21</a:t>
            </a:fld>
            <a:endParaRPr lang="nl-NL"/>
          </a:p>
        </p:txBody>
      </p:sp>
      <p:pic>
        <p:nvPicPr>
          <p:cNvPr id="6" name="Afbeelding 5">
            <a:extLst>
              <a:ext uri="{FF2B5EF4-FFF2-40B4-BE49-F238E27FC236}">
                <a16:creationId xmlns:a16="http://schemas.microsoft.com/office/drawing/2014/main" id="{04708FD4-71F6-A6A8-BC24-9571778A4865}"/>
              </a:ext>
            </a:extLst>
          </p:cNvPr>
          <p:cNvPicPr>
            <a:picLocks noChangeAspect="1"/>
          </p:cNvPicPr>
          <p:nvPr/>
        </p:nvPicPr>
        <p:blipFill>
          <a:blip r:embed="rId3" cstate="print">
            <a:extLst>
              <a:ext uri="{28A0092B-C50C-407E-A947-70E740481C1C}">
                <a14:useLocalDpi xmlns:a14="http://schemas.microsoft.com/office/drawing/2010/main" val="0"/>
              </a:ext>
            </a:extLst>
          </a:blip>
          <a:srcRect l="7966" r="7966"/>
          <a:stretch/>
        </p:blipFill>
        <p:spPr>
          <a:xfrm>
            <a:off x="6096000" y="0"/>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3" name="Tekstvak 2">
            <a:extLst>
              <a:ext uri="{FF2B5EF4-FFF2-40B4-BE49-F238E27FC236}">
                <a16:creationId xmlns:a16="http://schemas.microsoft.com/office/drawing/2014/main" id="{946C2838-6FA3-B60B-F85F-D9DB2E9D9544}"/>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48963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rmAutofit/>
          </a:bodyPr>
          <a:lstStyle/>
          <a:p>
            <a:r>
              <a:rPr lang="nl-NL" dirty="0"/>
              <a:t>Foto’s bekijken</a:t>
            </a:r>
          </a:p>
        </p:txBody>
      </p:sp>
      <p:sp>
        <p:nvSpPr>
          <p:cNvPr id="13" name="Date Placeholder 3">
            <a:extLst>
              <a:ext uri="{FF2B5EF4-FFF2-40B4-BE49-F238E27FC236}">
                <a16:creationId xmlns:a16="http://schemas.microsoft.com/office/drawing/2014/main" id="{66C1E5C2-13B6-BEDE-D520-E2DEEDB5863D}"/>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01E22DD6-FD86-D34F-837D-845FA19CF837}"/>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22</a:t>
            </a:fld>
            <a:endParaRPr lang="nl-NL"/>
          </a:p>
        </p:txBody>
      </p:sp>
      <p:pic>
        <p:nvPicPr>
          <p:cNvPr id="8" name="Afbeelding 7">
            <a:extLst>
              <a:ext uri="{FF2B5EF4-FFF2-40B4-BE49-F238E27FC236}">
                <a16:creationId xmlns:a16="http://schemas.microsoft.com/office/drawing/2014/main" id="{26491833-6809-4307-656A-DE944F034C39}"/>
              </a:ext>
            </a:extLst>
          </p:cNvPr>
          <p:cNvPicPr>
            <a:picLocks noChangeAspect="1"/>
          </p:cNvPicPr>
          <p:nvPr/>
        </p:nvPicPr>
        <p:blipFill>
          <a:blip r:embed="rId3" cstate="print">
            <a:extLst>
              <a:ext uri="{28A0092B-C50C-407E-A947-70E740481C1C}">
                <a14:useLocalDpi xmlns:a14="http://schemas.microsoft.com/office/drawing/2010/main" val="0"/>
              </a:ext>
            </a:extLst>
          </a:blip>
          <a:srcRect t="6938" b="6938"/>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
        <p:nvSpPr>
          <p:cNvPr id="5" name="Tijdelijke aanduiding voor tekst 4">
            <a:extLst>
              <a:ext uri="{FF2B5EF4-FFF2-40B4-BE49-F238E27FC236}">
                <a16:creationId xmlns:a16="http://schemas.microsoft.com/office/drawing/2014/main" id="{4081EB62-CBDE-B8F2-47F6-63F90E165D69}"/>
              </a:ext>
            </a:extLst>
          </p:cNvPr>
          <p:cNvSpPr>
            <a:spLocks noGrp="1"/>
          </p:cNvSpPr>
          <p:nvPr>
            <p:ph type="body" sz="quarter" idx="16"/>
          </p:nvPr>
        </p:nvSpPr>
        <p:spPr/>
        <p:txBody>
          <a:bodyPr/>
          <a:lstStyle/>
          <a:p>
            <a:pPr>
              <a:lnSpc>
                <a:spcPct val="110000"/>
              </a:lnSpc>
              <a:spcBef>
                <a:spcPts val="1800"/>
              </a:spcBef>
            </a:pPr>
            <a:r>
              <a:rPr lang="en-US" dirty="0" err="1"/>
              <a:t>Bovenkleding</a:t>
            </a:r>
            <a:r>
              <a:rPr lang="en-US" dirty="0"/>
              <a:t> </a:t>
            </a:r>
            <a:r>
              <a:rPr lang="en-US" dirty="0" err="1"/>
              <a:t>weer</a:t>
            </a:r>
            <a:r>
              <a:rPr lang="en-US" dirty="0"/>
              <a:t> aan.</a:t>
            </a:r>
          </a:p>
          <a:p>
            <a:pPr>
              <a:lnSpc>
                <a:spcPct val="110000"/>
              </a:lnSpc>
              <a:spcBef>
                <a:spcPts val="1800"/>
              </a:spcBef>
            </a:pPr>
            <a:r>
              <a:rPr lang="en-US" dirty="0"/>
              <a:t>De </a:t>
            </a:r>
            <a:r>
              <a:rPr lang="en-US" dirty="0" err="1"/>
              <a:t>medewerkster</a:t>
            </a:r>
            <a:r>
              <a:rPr lang="en-US" dirty="0"/>
              <a:t> </a:t>
            </a:r>
            <a:r>
              <a:rPr lang="en-US" dirty="0" err="1"/>
              <a:t>bekijkt</a:t>
            </a:r>
            <a:r>
              <a:rPr lang="en-US" dirty="0"/>
              <a:t> de </a:t>
            </a:r>
            <a:r>
              <a:rPr lang="en-US" dirty="0" err="1"/>
              <a:t>röntgenfoto’s</a:t>
            </a:r>
            <a:r>
              <a:rPr lang="en-US" dirty="0"/>
              <a:t>.</a:t>
            </a:r>
          </a:p>
          <a:p>
            <a:pPr>
              <a:lnSpc>
                <a:spcPct val="110000"/>
              </a:lnSpc>
              <a:spcBef>
                <a:spcPts val="1800"/>
              </a:spcBef>
            </a:pPr>
            <a:r>
              <a:rPr lang="en-US" dirty="0"/>
              <a:t>Soms </a:t>
            </a:r>
            <a:r>
              <a:rPr lang="en-US" dirty="0" err="1"/>
              <a:t>nieuwe</a:t>
            </a:r>
            <a:r>
              <a:rPr lang="en-US" dirty="0"/>
              <a:t> </a:t>
            </a:r>
            <a:r>
              <a:rPr lang="en-US" dirty="0" err="1"/>
              <a:t>foto’s</a:t>
            </a:r>
            <a:r>
              <a:rPr lang="en-US" dirty="0"/>
              <a:t> </a:t>
            </a:r>
            <a:r>
              <a:rPr lang="en-US" dirty="0" err="1"/>
              <a:t>nodig</a:t>
            </a:r>
            <a:r>
              <a:rPr lang="en-US" dirty="0"/>
              <a:t>.</a:t>
            </a:r>
          </a:p>
          <a:p>
            <a:pPr>
              <a:lnSpc>
                <a:spcPct val="110000"/>
              </a:lnSpc>
              <a:spcBef>
                <a:spcPts val="1800"/>
              </a:spcBef>
            </a:pPr>
            <a:r>
              <a:rPr lang="en-US" dirty="0"/>
              <a:t>Onderzoek is </a:t>
            </a:r>
            <a:r>
              <a:rPr lang="en-US" dirty="0" err="1"/>
              <a:t>klaar</a:t>
            </a:r>
            <a:r>
              <a:rPr lang="en-US" dirty="0"/>
              <a:t>.</a:t>
            </a:r>
          </a:p>
          <a:p>
            <a:pPr>
              <a:lnSpc>
                <a:spcPct val="110000"/>
              </a:lnSpc>
              <a:spcBef>
                <a:spcPts val="1800"/>
              </a:spcBef>
            </a:pPr>
            <a:r>
              <a:rPr lang="en-US" dirty="0"/>
              <a:t>Je </a:t>
            </a:r>
            <a:r>
              <a:rPr lang="en-US" dirty="0" err="1"/>
              <a:t>gaat</a:t>
            </a:r>
            <a:r>
              <a:rPr lang="en-US" dirty="0"/>
              <a:t> </a:t>
            </a:r>
            <a:r>
              <a:rPr lang="en-US" dirty="0" err="1"/>
              <a:t>weer</a:t>
            </a:r>
            <a:r>
              <a:rPr lang="en-US" dirty="0"/>
              <a:t> </a:t>
            </a:r>
            <a:r>
              <a:rPr lang="en-US" dirty="0" err="1"/>
              <a:t>weg</a:t>
            </a:r>
            <a:r>
              <a:rPr lang="en-US" dirty="0"/>
              <a:t>. </a:t>
            </a:r>
          </a:p>
        </p:txBody>
      </p:sp>
      <p:sp>
        <p:nvSpPr>
          <p:cNvPr id="9" name="Tekstvak 8">
            <a:extLst>
              <a:ext uri="{FF2B5EF4-FFF2-40B4-BE49-F238E27FC236}">
                <a16:creationId xmlns:a16="http://schemas.microsoft.com/office/drawing/2014/main" id="{2A76594D-04AE-D9D0-DCA9-3B0AC82FD91F}"/>
              </a:ext>
            </a:extLst>
          </p:cNvPr>
          <p:cNvSpPr txBox="1"/>
          <p:nvPr/>
        </p:nvSpPr>
        <p:spPr>
          <a:xfrm>
            <a:off x="6294038" y="6406962"/>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49010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a:normAutofit/>
          </a:bodyPr>
          <a:lstStyle/>
          <a:p>
            <a:pPr>
              <a:lnSpc>
                <a:spcPct val="110000"/>
              </a:lnSpc>
              <a:spcBef>
                <a:spcPts val="1800"/>
              </a:spcBef>
              <a:defRPr/>
            </a:pPr>
            <a:r>
              <a:rPr lang="nl-NL" altLang="nl-NL" dirty="0"/>
              <a:t>Brief thuis binnen 2 weken.</a:t>
            </a:r>
          </a:p>
          <a:p>
            <a:pPr>
              <a:lnSpc>
                <a:spcPct val="110000"/>
              </a:lnSpc>
              <a:spcBef>
                <a:spcPts val="1800"/>
              </a:spcBef>
              <a:defRPr/>
            </a:pPr>
            <a:r>
              <a:rPr lang="nl-NL" altLang="nl-NL" dirty="0"/>
              <a:t>2 mogelijke uitslagen:</a:t>
            </a:r>
          </a:p>
          <a:p>
            <a:pPr marL="711200" lvl="1" indent="-398463">
              <a:lnSpc>
                <a:spcPct val="110000"/>
              </a:lnSpc>
              <a:spcBef>
                <a:spcPts val="1800"/>
              </a:spcBef>
              <a:defRPr/>
            </a:pPr>
            <a:r>
              <a:rPr lang="nl-NL" altLang="nl-NL" sz="2200" dirty="0"/>
              <a:t>Geen verder onderzoek nodig (meestal)</a:t>
            </a:r>
          </a:p>
          <a:p>
            <a:pPr marL="711200" lvl="1" indent="-398463">
              <a:lnSpc>
                <a:spcPct val="110000"/>
              </a:lnSpc>
              <a:spcBef>
                <a:spcPts val="1800"/>
              </a:spcBef>
              <a:defRPr/>
            </a:pPr>
            <a:r>
              <a:rPr lang="nl-NL" altLang="nl-NL" sz="2200" dirty="0"/>
              <a:t>Meer onderzoek nodig in ziekenhuis (heel soms)</a:t>
            </a:r>
          </a:p>
          <a:p>
            <a:pPr marL="313200" lvl="1" indent="0">
              <a:lnSpc>
                <a:spcPct val="110000"/>
              </a:lnSpc>
              <a:spcBef>
                <a:spcPts val="1800"/>
              </a:spcBef>
              <a:buNone/>
              <a:defRPr/>
            </a:pPr>
            <a:endParaRPr lang="nl-NL" altLang="nl-NL" dirty="0"/>
          </a:p>
          <a:p>
            <a:pPr marL="0" indent="0">
              <a:lnSpc>
                <a:spcPct val="110000"/>
              </a:lnSpc>
              <a:spcBef>
                <a:spcPts val="1800"/>
              </a:spcBef>
              <a:buNone/>
            </a:pPr>
            <a:endParaRPr lang="nl-NL" sz="20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Autofit/>
          </a:bodyPr>
          <a:lstStyle/>
          <a:p>
            <a:r>
              <a:rPr lang="nl-NL" dirty="0"/>
              <a:t>Uitslag</a:t>
            </a:r>
          </a:p>
        </p:txBody>
      </p:sp>
      <p:sp>
        <p:nvSpPr>
          <p:cNvPr id="13" name="Date Placeholder 3">
            <a:extLst>
              <a:ext uri="{FF2B5EF4-FFF2-40B4-BE49-F238E27FC236}">
                <a16:creationId xmlns:a16="http://schemas.microsoft.com/office/drawing/2014/main" id="{418317DB-8D2D-BFE1-8AAE-80D8E14997B2}"/>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73B007DF-E06C-A826-64F7-15A6A81DB989}"/>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23</a:t>
            </a:fld>
            <a:endParaRPr lang="nl-NL"/>
          </a:p>
        </p:txBody>
      </p:sp>
      <p:pic>
        <p:nvPicPr>
          <p:cNvPr id="8" name="Tijdelijke aanduiding voor inhoud 7" descr="Afbeelding met tekst, schermopname, ontwerp, Lettertype&#10;&#10;Automatisch gegenereerde beschrijving">
            <a:extLst>
              <a:ext uri="{FF2B5EF4-FFF2-40B4-BE49-F238E27FC236}">
                <a16:creationId xmlns:a16="http://schemas.microsoft.com/office/drawing/2014/main" id="{654EF327-54BC-E036-33F0-335FA0BD578A}"/>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9238" r="30780" b="1"/>
          <a:stretch/>
        </p:blipFill>
        <p:spPr>
          <a:xfrm>
            <a:off x="6096000" y="-2381"/>
            <a:ext cx="6096000" cy="6860381"/>
          </a:xfrm>
          <a:noFill/>
        </p:spPr>
      </p:pic>
      <p:sp>
        <p:nvSpPr>
          <p:cNvPr id="3" name="Tekstvak 2">
            <a:extLst>
              <a:ext uri="{FF2B5EF4-FFF2-40B4-BE49-F238E27FC236}">
                <a16:creationId xmlns:a16="http://schemas.microsoft.com/office/drawing/2014/main" id="{A499BE79-81F6-EE0B-1636-4091545C6E9A}"/>
              </a:ext>
            </a:extLst>
          </p:cNvPr>
          <p:cNvSpPr txBox="1"/>
          <p:nvPr/>
        </p:nvSpPr>
        <p:spPr>
          <a:xfrm>
            <a:off x="6894113" y="638959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326080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124532" cy="3931813"/>
          </a:xfrm>
        </p:spPr>
        <p:txBody>
          <a:bodyPr>
            <a:normAutofit/>
          </a:bodyPr>
          <a:lstStyle/>
          <a:p>
            <a:pPr>
              <a:lnSpc>
                <a:spcPct val="110000"/>
              </a:lnSpc>
              <a:spcBef>
                <a:spcPts val="1800"/>
              </a:spcBef>
              <a:defRPr/>
            </a:pPr>
            <a:r>
              <a:rPr lang="nl-NL" altLang="nl-NL" dirty="0"/>
              <a:t>Op foto’s iets gezien. </a:t>
            </a:r>
          </a:p>
          <a:p>
            <a:pPr>
              <a:lnSpc>
                <a:spcPct val="110000"/>
              </a:lnSpc>
              <a:spcBef>
                <a:spcPts val="1800"/>
              </a:spcBef>
              <a:defRPr/>
            </a:pPr>
            <a:r>
              <a:rPr lang="nl-NL" altLang="nl-NL" dirty="0"/>
              <a:t>Meer onderzoek in</a:t>
            </a:r>
            <a:br>
              <a:rPr lang="nl-NL" altLang="nl-NL" dirty="0"/>
            </a:br>
            <a:r>
              <a:rPr lang="nl-NL" altLang="nl-NL" dirty="0"/>
              <a:t>ziekenhuis nodig. </a:t>
            </a:r>
          </a:p>
          <a:p>
            <a:pPr>
              <a:lnSpc>
                <a:spcPct val="110000"/>
              </a:lnSpc>
              <a:spcBef>
                <a:spcPts val="1800"/>
              </a:spcBef>
              <a:defRPr/>
            </a:pPr>
            <a:r>
              <a:rPr lang="nl-NL" altLang="nl-NL" dirty="0"/>
              <a:t>Hoeft niet te betekenen dat je borstkanker hebt!</a:t>
            </a:r>
          </a:p>
          <a:p>
            <a:pPr>
              <a:lnSpc>
                <a:spcPct val="110000"/>
              </a:lnSpc>
              <a:spcBef>
                <a:spcPts val="1800"/>
              </a:spcBef>
              <a:defRPr/>
            </a:pPr>
            <a:r>
              <a:rPr lang="nl-NL" altLang="nl-NL" dirty="0"/>
              <a:t>Huisarts krijgt de uitslag ook. </a:t>
            </a:r>
          </a:p>
          <a:p>
            <a:pPr marL="313200" lvl="1" indent="0">
              <a:lnSpc>
                <a:spcPct val="110000"/>
              </a:lnSpc>
              <a:spcBef>
                <a:spcPts val="1800"/>
              </a:spcBef>
              <a:buNone/>
              <a:defRPr/>
            </a:pPr>
            <a:endParaRPr lang="nl-NL" altLang="nl-NL" dirty="0"/>
          </a:p>
          <a:p>
            <a:pPr marL="0" indent="0">
              <a:lnSpc>
                <a:spcPct val="110000"/>
              </a:lnSpc>
              <a:spcBef>
                <a:spcPts val="1800"/>
              </a:spcBef>
              <a:buNone/>
            </a:pPr>
            <a:endParaRPr lang="nl-NL" sz="20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795648"/>
            <a:ext cx="5003800" cy="1203600"/>
          </a:xfrm>
        </p:spPr>
        <p:txBody>
          <a:bodyPr anchor="b">
            <a:noAutofit/>
          </a:bodyPr>
          <a:lstStyle/>
          <a:p>
            <a:r>
              <a:rPr lang="nl-NL" sz="3200"/>
              <a:t>Een </a:t>
            </a:r>
            <a:r>
              <a:rPr lang="nl-NL" sz="3200" dirty="0"/>
              <a:t>afwijking gevonden?</a:t>
            </a:r>
          </a:p>
        </p:txBody>
      </p:sp>
      <p:sp>
        <p:nvSpPr>
          <p:cNvPr id="13" name="Date Placeholder 3">
            <a:extLst>
              <a:ext uri="{FF2B5EF4-FFF2-40B4-BE49-F238E27FC236}">
                <a16:creationId xmlns:a16="http://schemas.microsoft.com/office/drawing/2014/main" id="{418317DB-8D2D-BFE1-8AAE-80D8E14997B2}"/>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73B007DF-E06C-A826-64F7-15A6A81DB989}"/>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24</a:t>
            </a:fld>
            <a:endParaRPr lang="nl-NL"/>
          </a:p>
        </p:txBody>
      </p:sp>
      <p:pic>
        <p:nvPicPr>
          <p:cNvPr id="8" name="Tijdelijke aanduiding voor inhoud 7" descr="Afbeelding met tekst, schermopname, ontwerp, Lettertype&#10;&#10;Automatisch gegenereerde beschrijving">
            <a:extLst>
              <a:ext uri="{FF2B5EF4-FFF2-40B4-BE49-F238E27FC236}">
                <a16:creationId xmlns:a16="http://schemas.microsoft.com/office/drawing/2014/main" id="{654EF327-54BC-E036-33F0-335FA0BD578A}"/>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l="19238" r="30780" b="1"/>
          <a:stretch/>
        </p:blipFill>
        <p:spPr>
          <a:xfrm>
            <a:off x="6096000" y="-2381"/>
            <a:ext cx="6096000" cy="6860381"/>
          </a:xfrm>
          <a:noFill/>
        </p:spPr>
      </p:pic>
      <p:sp>
        <p:nvSpPr>
          <p:cNvPr id="3" name="Tekstvak 2">
            <a:extLst>
              <a:ext uri="{FF2B5EF4-FFF2-40B4-BE49-F238E27FC236}">
                <a16:creationId xmlns:a16="http://schemas.microsoft.com/office/drawing/2014/main" id="{A499BE79-81F6-EE0B-1636-4091545C6E9A}"/>
              </a:ext>
            </a:extLst>
          </p:cNvPr>
          <p:cNvSpPr txBox="1"/>
          <p:nvPr/>
        </p:nvSpPr>
        <p:spPr>
          <a:xfrm>
            <a:off x="6894113" y="6389599"/>
            <a:ext cx="1324402" cy="307777"/>
          </a:xfrm>
          <a:prstGeom prst="rect">
            <a:avLst/>
          </a:prstGeom>
          <a:solidFill>
            <a:schemeClr val="tx1">
              <a:alpha val="11976"/>
            </a:schemeClr>
          </a:solidFill>
        </p:spPr>
        <p:txBody>
          <a:bodyPr wrap="none" rtlCol="0">
            <a:spAutoFit/>
          </a:bodyPr>
          <a:lstStyle/>
          <a:p>
            <a:r>
              <a:rPr lang="nl-NL" sz="1400" dirty="0">
                <a:solidFill>
                  <a:schemeClr val="bg1"/>
                </a:solidFill>
              </a:rPr>
              <a:t>bron: </a:t>
            </a:r>
            <a:r>
              <a:rPr lang="nl-NL" sz="1400" dirty="0" err="1">
                <a:solidFill>
                  <a:schemeClr val="bg1"/>
                </a:solidFill>
              </a:rPr>
              <a:t>Steffie</a:t>
            </a:r>
            <a:endParaRPr lang="nl-NL" sz="1400" dirty="0">
              <a:solidFill>
                <a:schemeClr val="bg1"/>
              </a:solidFill>
            </a:endParaRPr>
          </a:p>
        </p:txBody>
      </p:sp>
    </p:spTree>
    <p:extLst>
      <p:ext uri="{BB962C8B-B14F-4D97-AF65-F5344CB8AC3E}">
        <p14:creationId xmlns:p14="http://schemas.microsoft.com/office/powerpoint/2010/main" val="269536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056783-21A1-47EC-BAAF-5DA0F1046AEA}"/>
              </a:ext>
            </a:extLst>
          </p:cNvPr>
          <p:cNvSpPr>
            <a:spLocks noGrp="1"/>
          </p:cNvSpPr>
          <p:nvPr>
            <p:ph type="body" sz="quarter" idx="16"/>
          </p:nvPr>
        </p:nvSpPr>
        <p:spPr>
          <a:xfrm>
            <a:off x="635000" y="2289600"/>
            <a:ext cx="5003800" cy="3931813"/>
          </a:xfrm>
        </p:spPr>
        <p:txBody>
          <a:bodyPr>
            <a:normAutofit/>
          </a:bodyPr>
          <a:lstStyle/>
          <a:p>
            <a:pPr>
              <a:lnSpc>
                <a:spcPct val="110000"/>
              </a:lnSpc>
              <a:spcBef>
                <a:spcPts val="1800"/>
              </a:spcBef>
              <a:defRPr/>
            </a:pPr>
            <a:r>
              <a:rPr lang="nl-NL" altLang="nl-NL" dirty="0"/>
              <a:t>Röntgenfoto niet duidelijk. </a:t>
            </a:r>
          </a:p>
          <a:p>
            <a:pPr>
              <a:lnSpc>
                <a:spcPct val="110000"/>
              </a:lnSpc>
              <a:spcBef>
                <a:spcPts val="1800"/>
              </a:spcBef>
              <a:defRPr/>
            </a:pPr>
            <a:r>
              <a:rPr lang="nl-NL" altLang="nl-NL" dirty="0"/>
              <a:t>Naar ziekenhuis voor nieuw onderzoek. </a:t>
            </a:r>
          </a:p>
          <a:p>
            <a:pPr>
              <a:lnSpc>
                <a:spcPct val="110000"/>
              </a:lnSpc>
              <a:spcBef>
                <a:spcPts val="1800"/>
              </a:spcBef>
              <a:defRPr/>
            </a:pPr>
            <a:r>
              <a:rPr lang="nl-NL" altLang="nl-NL" dirty="0"/>
              <a:t>Bijvoorbeeld extra röntgenfoto. </a:t>
            </a:r>
          </a:p>
          <a:p>
            <a:pPr>
              <a:lnSpc>
                <a:spcPct val="110000"/>
              </a:lnSpc>
              <a:spcBef>
                <a:spcPts val="1800"/>
              </a:spcBef>
              <a:defRPr/>
            </a:pPr>
            <a:r>
              <a:rPr lang="nl-NL" altLang="nl-NL" dirty="0"/>
              <a:t>Meestal niets aan de hand. </a:t>
            </a:r>
            <a:endParaRPr lang="nl-NL" altLang="nl-NL" sz="2400" dirty="0"/>
          </a:p>
        </p:txBody>
      </p:sp>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1200"/>
            <a:ext cx="5003800" cy="948047"/>
          </a:xfrm>
        </p:spPr>
        <p:txBody>
          <a:bodyPr anchor="b">
            <a:normAutofit/>
          </a:bodyPr>
          <a:lstStyle/>
          <a:p>
            <a:r>
              <a:rPr lang="nl-NL" sz="3100" dirty="0"/>
              <a:t>Niet genoeg informatie op de foto?</a:t>
            </a:r>
          </a:p>
        </p:txBody>
      </p:sp>
      <p:sp>
        <p:nvSpPr>
          <p:cNvPr id="20" name="Date Placeholder 3">
            <a:extLst>
              <a:ext uri="{FF2B5EF4-FFF2-40B4-BE49-F238E27FC236}">
                <a16:creationId xmlns:a16="http://schemas.microsoft.com/office/drawing/2014/main" id="{11C56017-1ACE-0A4A-D6E0-593D610770F9}"/>
              </a:ext>
            </a:extLst>
          </p:cNvPr>
          <p:cNvSpPr>
            <a:spLocks noGrp="1"/>
          </p:cNvSpPr>
          <p:nvPr>
            <p:ph type="dt" sz="half" idx="25"/>
          </p:nvPr>
        </p:nvSpPr>
        <p:spPr>
          <a:xfrm>
            <a:off x="635000" y="6543488"/>
            <a:ext cx="5003800" cy="264272"/>
          </a:xfrm>
        </p:spPr>
        <p:txBody>
          <a:bodyPr/>
          <a:lstStyle/>
          <a:p>
            <a:endParaRPr lang="nl-NL"/>
          </a:p>
        </p:txBody>
      </p:sp>
      <p:sp>
        <p:nvSpPr>
          <p:cNvPr id="22" name="Footer Placeholder 4">
            <a:extLst>
              <a:ext uri="{FF2B5EF4-FFF2-40B4-BE49-F238E27FC236}">
                <a16:creationId xmlns:a16="http://schemas.microsoft.com/office/drawing/2014/main" id="{D26B8AB5-CBC0-2BD8-560F-8F836E0A82FC}"/>
              </a:ext>
            </a:extLst>
          </p:cNvPr>
          <p:cNvSpPr>
            <a:spLocks noGrp="1"/>
          </p:cNvSpPr>
          <p:nvPr>
            <p:ph type="ftr" sz="quarter" idx="26"/>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27"/>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25</a:t>
            </a:fld>
            <a:endParaRPr lang="nl-NL"/>
          </a:p>
        </p:txBody>
      </p:sp>
      <p:pic>
        <p:nvPicPr>
          <p:cNvPr id="8" name="Afbeelding 7" descr="Afbeelding met kleding, schermopname, persoon&#10;&#10;Automatisch gegenereerde beschrijving">
            <a:extLst>
              <a:ext uri="{FF2B5EF4-FFF2-40B4-BE49-F238E27FC236}">
                <a16:creationId xmlns:a16="http://schemas.microsoft.com/office/drawing/2014/main" id="{A9CCA0D6-EC41-CF94-5121-D2A290C26340}"/>
              </a:ext>
            </a:extLst>
          </p:cNvPr>
          <p:cNvPicPr>
            <a:picLocks noChangeAspect="1"/>
          </p:cNvPicPr>
          <p:nvPr/>
        </p:nvPicPr>
        <p:blipFill>
          <a:blip r:embed="rId3" cstate="print">
            <a:extLst>
              <a:ext uri="{28A0092B-C50C-407E-A947-70E740481C1C}">
                <a14:useLocalDpi xmlns:a14="http://schemas.microsoft.com/office/drawing/2010/main" val="0"/>
              </a:ext>
            </a:extLst>
          </a:blip>
          <a:srcRect t="7437" r="1"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224188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3412" y="867578"/>
            <a:ext cx="10923588" cy="948047"/>
          </a:xfrm>
        </p:spPr>
        <p:txBody>
          <a:bodyPr>
            <a:normAutofit/>
          </a:bodyPr>
          <a:lstStyle/>
          <a:p>
            <a:r>
              <a:rPr lang="en-US" sz="3200" dirty="0" err="1"/>
              <a:t>Steffie</a:t>
            </a:r>
            <a:r>
              <a:rPr lang="en-US" sz="3200" dirty="0"/>
              <a:t> </a:t>
            </a:r>
            <a:r>
              <a:rPr lang="en-US" sz="3200" dirty="0" err="1"/>
              <a:t>vertelt</a:t>
            </a:r>
            <a:r>
              <a:rPr lang="en-US" sz="3200" dirty="0"/>
              <a:t> </a:t>
            </a:r>
            <a:r>
              <a:rPr lang="en-US" sz="3200" dirty="0" err="1"/>
              <a:t>alles</a:t>
            </a:r>
            <a:r>
              <a:rPr lang="en-US" sz="3200" dirty="0"/>
              <a:t> </a:t>
            </a:r>
            <a:r>
              <a:rPr lang="en-US" sz="3200" dirty="0" err="1"/>
              <a:t>nog</a:t>
            </a:r>
            <a:r>
              <a:rPr lang="en-US" sz="3200" dirty="0"/>
              <a:t> </a:t>
            </a:r>
            <a:r>
              <a:rPr lang="en-US" sz="3200" dirty="0" err="1"/>
              <a:t>een</a:t>
            </a:r>
            <a:r>
              <a:rPr lang="en-US" sz="3200" dirty="0"/>
              <a:t> </a:t>
            </a:r>
            <a:r>
              <a:rPr lang="en-US" sz="3200" dirty="0" err="1"/>
              <a:t>keer</a:t>
            </a:r>
            <a:endParaRPr lang="nl-NL" sz="3200" dirty="0"/>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12"/>
          </p:nvPr>
        </p:nvSpPr>
        <p:spPr/>
        <p:txBody>
          <a:bodyPr/>
          <a:lstStyle/>
          <a:p>
            <a:fld id="{10A0A6AF-03C5-477E-939A-E28F7E7F05EA}" type="slidenum">
              <a:rPr lang="nl-NL" smtClean="0"/>
              <a:pPr/>
              <a:t>26</a:t>
            </a:fld>
            <a:endParaRPr lang="nl-NL"/>
          </a:p>
        </p:txBody>
      </p:sp>
      <p:sp>
        <p:nvSpPr>
          <p:cNvPr id="3" name="Tekstvak 2">
            <a:extLst>
              <a:ext uri="{FF2B5EF4-FFF2-40B4-BE49-F238E27FC236}">
                <a16:creationId xmlns:a16="http://schemas.microsoft.com/office/drawing/2014/main" id="{D846AA43-C53F-5C9F-777A-9E7805DBCC45}"/>
              </a:ext>
            </a:extLst>
          </p:cNvPr>
          <p:cNvSpPr txBox="1"/>
          <p:nvPr/>
        </p:nvSpPr>
        <p:spPr>
          <a:xfrm>
            <a:off x="633413" y="2203680"/>
            <a:ext cx="6257718" cy="2452146"/>
          </a:xfrm>
          <a:prstGeom prst="rect">
            <a:avLst/>
          </a:prstGeom>
          <a:noFill/>
        </p:spPr>
        <p:txBody>
          <a:bodyPr wrap="square" lIns="91440" tIns="45720" rIns="91440" bIns="45720" anchor="t">
            <a:spAutoFit/>
          </a:bodyPr>
          <a:lstStyle/>
          <a:p>
            <a:pPr>
              <a:lnSpc>
                <a:spcPct val="110000"/>
              </a:lnSpc>
              <a:spcBef>
                <a:spcPts val="1800"/>
              </a:spcBef>
            </a:pPr>
            <a:r>
              <a:rPr lang="nl-NL" sz="2800" dirty="0">
                <a:solidFill>
                  <a:srgbClr val="CA005D"/>
                </a:solidFill>
                <a:hlinkClick r:id="rId3">
                  <a:extLst>
                    <a:ext uri="{A12FA001-AC4F-418D-AE19-62706E023703}">
                      <ahyp:hlinkClr xmlns:ahyp="http://schemas.microsoft.com/office/drawing/2018/hyperlinkcolor" val="tx"/>
                    </a:ext>
                  </a:extLst>
                </a:hlinkClick>
              </a:rPr>
              <a:t>Borstkanker - bevolkingsonderzoek.steffie.nl</a:t>
            </a:r>
            <a:endParaRPr lang="en-US" sz="2400" dirty="0"/>
          </a:p>
          <a:p>
            <a:pPr>
              <a:lnSpc>
                <a:spcPct val="110000"/>
              </a:lnSpc>
              <a:spcBef>
                <a:spcPts val="1800"/>
              </a:spcBef>
            </a:pPr>
            <a:r>
              <a:rPr lang="nl-NL" sz="2400" dirty="0"/>
              <a:t>Deel dit filmpje met zussen, vriendinnen en familie.</a:t>
            </a:r>
            <a:br>
              <a:rPr lang="nl-NL" sz="2400" dirty="0"/>
            </a:br>
            <a:r>
              <a:rPr lang="nl-NL" sz="2400" dirty="0"/>
              <a:t>Bijvoorbeeld in Whatsappgroepen!</a:t>
            </a:r>
            <a:endParaRPr lang="nl-NL" sz="2400" dirty="0">
              <a:ea typeface="Verdana"/>
            </a:endParaRPr>
          </a:p>
        </p:txBody>
      </p:sp>
      <p:pic>
        <p:nvPicPr>
          <p:cNvPr id="4098" name="Picture 2">
            <a:extLst>
              <a:ext uri="{FF2B5EF4-FFF2-40B4-BE49-F238E27FC236}">
                <a16:creationId xmlns:a16="http://schemas.microsoft.com/office/drawing/2014/main" id="{895E5978-1B3D-3EB4-29D8-8C348CA226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8555" y="5043881"/>
            <a:ext cx="1547434" cy="154743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ep 10">
            <a:extLst>
              <a:ext uri="{FF2B5EF4-FFF2-40B4-BE49-F238E27FC236}">
                <a16:creationId xmlns:a16="http://schemas.microsoft.com/office/drawing/2014/main" id="{32650405-D89F-0C3C-DBC2-BBBC75054FB9}"/>
              </a:ext>
            </a:extLst>
          </p:cNvPr>
          <p:cNvGrpSpPr/>
          <p:nvPr/>
        </p:nvGrpSpPr>
        <p:grpSpPr>
          <a:xfrm>
            <a:off x="8377582" y="1188182"/>
            <a:ext cx="2595217" cy="5355306"/>
            <a:chOff x="8377582" y="1188182"/>
            <a:chExt cx="2595217" cy="5355306"/>
          </a:xfrm>
        </p:grpSpPr>
        <p:pic>
          <p:nvPicPr>
            <p:cNvPr id="5" name="Afbeelding 4" descr="Afbeelding met tekst, Menselijk gezicht, schermopname, tekenfilm&#10;&#10;Automatisch gegenereerde beschrijving">
              <a:hlinkClick r:id="rId5"/>
              <a:extLst>
                <a:ext uri="{FF2B5EF4-FFF2-40B4-BE49-F238E27FC236}">
                  <a16:creationId xmlns:a16="http://schemas.microsoft.com/office/drawing/2014/main" id="{56CEB06E-B798-2FAB-C93F-986C8B0D17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582" y="1188182"/>
              <a:ext cx="2595217" cy="5355306"/>
            </a:xfrm>
            <a:prstGeom prst="rect">
              <a:avLst/>
            </a:prstGeom>
            <a:ln w="15875">
              <a:solidFill>
                <a:schemeClr val="tx2"/>
              </a:solidFill>
            </a:ln>
          </p:spPr>
        </p:pic>
        <p:pic>
          <p:nvPicPr>
            <p:cNvPr id="9" name="Afbeelding 8" descr="Afbeelding met tekst, Lettertype, wit, ontwerp&#10;&#10;Automatisch gegenereerde beschrijving">
              <a:extLst>
                <a:ext uri="{FF2B5EF4-FFF2-40B4-BE49-F238E27FC236}">
                  <a16:creationId xmlns:a16="http://schemas.microsoft.com/office/drawing/2014/main" id="{16A764E0-B822-0924-2080-EC9FC111B58E}"/>
                </a:ext>
              </a:extLst>
            </p:cNvPr>
            <p:cNvPicPr>
              <a:picLocks noChangeAspect="1"/>
            </p:cNvPicPr>
            <p:nvPr/>
          </p:nvPicPr>
          <p:blipFill>
            <a:blip r:embed="rId7" cstate="print">
              <a:extLst>
                <a:ext uri="{28A0092B-C50C-407E-A947-70E740481C1C}">
                  <a14:useLocalDpi xmlns:a14="http://schemas.microsoft.com/office/drawing/2010/main" val="0"/>
                </a:ext>
              </a:extLst>
            </a:blip>
            <a:srcRect l="2886" r="2508"/>
            <a:stretch/>
          </p:blipFill>
          <p:spPr>
            <a:xfrm>
              <a:off x="8463295" y="1214134"/>
              <a:ext cx="2419564" cy="862004"/>
            </a:xfrm>
            <a:prstGeom prst="rect">
              <a:avLst/>
            </a:prstGeom>
          </p:spPr>
        </p:pic>
      </p:grpSp>
    </p:spTree>
    <p:extLst>
      <p:ext uri="{BB962C8B-B14F-4D97-AF65-F5344CB8AC3E}">
        <p14:creationId xmlns:p14="http://schemas.microsoft.com/office/powerpoint/2010/main" val="2018790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3914788-9FDE-4DDE-87D7-E7521C9A2E82}"/>
              </a:ext>
            </a:extLst>
          </p:cNvPr>
          <p:cNvSpPr>
            <a:spLocks noGrp="1"/>
          </p:cNvSpPr>
          <p:nvPr>
            <p:ph type="title"/>
          </p:nvPr>
        </p:nvSpPr>
        <p:spPr>
          <a:xfrm>
            <a:off x="633611" y="756557"/>
            <a:ext cx="10923588" cy="948047"/>
          </a:xfrm>
        </p:spPr>
        <p:txBody>
          <a:bodyPr>
            <a:normAutofit/>
          </a:bodyPr>
          <a:lstStyle/>
          <a:p>
            <a:r>
              <a:rPr lang="nl-NL"/>
              <a:t>Informatie in meer talen</a:t>
            </a:r>
          </a:p>
        </p:txBody>
      </p:sp>
      <p:sp>
        <p:nvSpPr>
          <p:cNvPr id="11" name="Tijdelijke aanduiding voor inhoud 10">
            <a:extLst>
              <a:ext uri="{FF2B5EF4-FFF2-40B4-BE49-F238E27FC236}">
                <a16:creationId xmlns:a16="http://schemas.microsoft.com/office/drawing/2014/main" id="{E0A89251-91A5-4875-9FA5-D6B334106CC7}"/>
              </a:ext>
            </a:extLst>
          </p:cNvPr>
          <p:cNvSpPr>
            <a:spLocks noGrp="1"/>
          </p:cNvSpPr>
          <p:nvPr>
            <p:ph sz="half" idx="1"/>
          </p:nvPr>
        </p:nvSpPr>
        <p:spPr>
          <a:xfrm>
            <a:off x="633611" y="2407706"/>
            <a:ext cx="10565341" cy="2935165"/>
          </a:xfrm>
        </p:spPr>
        <p:txBody>
          <a:bodyPr vert="horz" lIns="91440" tIns="45720" rIns="91440" bIns="45720" rtlCol="0" anchor="t">
            <a:normAutofit/>
          </a:bodyPr>
          <a:lstStyle/>
          <a:p>
            <a:pPr marL="316230" indent="-316230"/>
            <a:r>
              <a:rPr lang="nl-NL" dirty="0">
                <a:ea typeface="+mn-lt"/>
                <a:cs typeface="+mn-lt"/>
                <a:hlinkClick r:id="rId3">
                  <a:extLst>
                    <a:ext uri="{A12FA001-AC4F-418D-AE19-62706E023703}">
                      <ahyp:hlinkClr xmlns:ahyp="http://schemas.microsoft.com/office/drawing/2018/hyperlinkcolor" val="tx"/>
                    </a:ext>
                  </a:extLst>
                </a:hlinkClick>
              </a:rPr>
              <a:t>https://www.rivm.nl/Toplum-Tabanl-Meme-Kanseri-Taramas</a:t>
            </a:r>
            <a:endParaRPr lang="nl-NL" dirty="0">
              <a:ea typeface="+mn-lt"/>
              <a:cs typeface="+mn-lt"/>
            </a:endParaRPr>
          </a:p>
          <a:p>
            <a:pPr marL="316230" indent="-316230"/>
            <a:endParaRPr lang="nl-NL" dirty="0">
              <a:ea typeface="+mn-lt"/>
              <a:cs typeface="+mn-lt"/>
            </a:endParaRPr>
          </a:p>
          <a:p>
            <a:pPr marL="316230" indent="-316230"/>
            <a:r>
              <a:rPr lang="nl-NL" dirty="0">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https://www.bevolkingsonderzoeknederland.nl/borstkanker/</a:t>
            </a:r>
          </a:p>
          <a:p>
            <a:pPr marL="0" indent="0">
              <a:buNone/>
            </a:pPr>
            <a:r>
              <a:rPr lang="nl-NL" dirty="0">
                <a:solidFill>
                  <a:schemeClr val="tx2"/>
                </a:solidFill>
                <a:effectLst/>
                <a:ea typeface="Times New Roman" panose="02020603050405020304" pitchFamily="18" charset="0"/>
                <a:cs typeface="Calibri"/>
              </a:rPr>
              <a:t> </a:t>
            </a:r>
            <a:endParaRPr lang="nl-NL" b="1" dirty="0">
              <a:solidFill>
                <a:schemeClr val="tx2"/>
              </a:solidFill>
              <a:ea typeface="Verdana"/>
              <a:cs typeface="Calibri"/>
            </a:endParaRPr>
          </a:p>
          <a:p>
            <a:pPr marL="316230" indent="-316230"/>
            <a:endParaRPr lang="nl-NL" b="1" dirty="0">
              <a:solidFill>
                <a:srgbClr val="FF0000"/>
              </a:solidFill>
              <a:ea typeface="Verdana"/>
            </a:endParaRPr>
          </a:p>
        </p:txBody>
      </p:sp>
      <p:pic>
        <p:nvPicPr>
          <p:cNvPr id="5" name="Graphic 4" descr="A group of colorful circles&#10;&#10;Description automatically generated">
            <a:extLst>
              <a:ext uri="{FF2B5EF4-FFF2-40B4-BE49-F238E27FC236}">
                <a16:creationId xmlns:a16="http://schemas.microsoft.com/office/drawing/2014/main" id="{BD00C386-B37A-F4E0-6B78-D477E2872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2787" y="4875127"/>
            <a:ext cx="2508627" cy="1390005"/>
          </a:xfrm>
          <a:prstGeom prst="rect">
            <a:avLst/>
          </a:prstGeom>
        </p:spPr>
      </p:pic>
    </p:spTree>
    <p:extLst>
      <p:ext uri="{BB962C8B-B14F-4D97-AF65-F5344CB8AC3E}">
        <p14:creationId xmlns:p14="http://schemas.microsoft.com/office/powerpoint/2010/main" val="1710358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31D252-03DD-4434-9EDB-DF83F9E5D945}"/>
              </a:ext>
            </a:extLst>
          </p:cNvPr>
          <p:cNvSpPr>
            <a:spLocks noGrp="1"/>
          </p:cNvSpPr>
          <p:nvPr>
            <p:ph type="title"/>
          </p:nvPr>
        </p:nvSpPr>
        <p:spPr>
          <a:xfrm>
            <a:off x="634999" y="1554927"/>
            <a:ext cx="5247186" cy="4666485"/>
          </a:xfrm>
        </p:spPr>
        <p:txBody>
          <a:bodyPr anchor="t">
            <a:normAutofit/>
          </a:bodyPr>
          <a:lstStyle/>
          <a:p>
            <a:pPr>
              <a:lnSpc>
                <a:spcPct val="110000"/>
              </a:lnSpc>
              <a:spcBef>
                <a:spcPts val="1800"/>
              </a:spcBef>
            </a:pPr>
            <a:r>
              <a:rPr lang="nl-NL" sz="3600" dirty="0"/>
              <a:t>Tot slot: </a:t>
            </a:r>
            <a:br>
              <a:rPr lang="nl-NL" sz="2800" dirty="0"/>
            </a:br>
            <a:br>
              <a:rPr lang="nl-NL" sz="2800" dirty="0"/>
            </a:br>
            <a:r>
              <a:rPr lang="nl-NL" sz="2800" dirty="0"/>
              <a:t>Wat denk je? Doe je mee?</a:t>
            </a:r>
            <a:br>
              <a:rPr lang="nl-NL" sz="2800" dirty="0"/>
            </a:br>
            <a:br>
              <a:rPr lang="nl-NL" sz="2800" dirty="0"/>
            </a:br>
            <a:r>
              <a:rPr lang="nl-NL" sz="2800" dirty="0"/>
              <a:t>En wat vertel je je vriendinnen, de buurvrouw, je dochter?</a:t>
            </a:r>
            <a:br>
              <a:rPr lang="nl-NL" sz="3200" dirty="0"/>
            </a:br>
            <a:endParaRPr lang="nl-NL" sz="2700" dirty="0"/>
          </a:p>
        </p:txBody>
      </p:sp>
      <p:sp>
        <p:nvSpPr>
          <p:cNvPr id="2" name="Tijdelijke aanduiding voor inhoud 1">
            <a:extLst>
              <a:ext uri="{FF2B5EF4-FFF2-40B4-BE49-F238E27FC236}">
                <a16:creationId xmlns:a16="http://schemas.microsoft.com/office/drawing/2014/main" id="{80C828F6-B9CE-4157-A396-AA29CA1A3423}"/>
              </a:ext>
            </a:extLst>
          </p:cNvPr>
          <p:cNvSpPr>
            <a:spLocks noGrp="1"/>
          </p:cNvSpPr>
          <p:nvPr>
            <p:ph type="body" sz="quarter" idx="10"/>
          </p:nvPr>
        </p:nvSpPr>
        <p:spPr>
          <a:xfrm>
            <a:off x="6553199" y="3277455"/>
            <a:ext cx="5004000" cy="2943957"/>
          </a:xfrm>
        </p:spPr>
        <p:txBody>
          <a:bodyPr numCol="1" anchor="ctr">
            <a:normAutofit/>
          </a:bodyPr>
          <a:lstStyle/>
          <a:p>
            <a:pPr marL="0" indent="0">
              <a:buNone/>
            </a:pPr>
            <a:endParaRPr lang="en-US" sz="1800" dirty="0">
              <a:solidFill>
                <a:srgbClr val="142939"/>
              </a:solidFill>
            </a:endParaRPr>
          </a:p>
          <a:p>
            <a:pPr marL="0" lvl="0" indent="0">
              <a:buNone/>
            </a:pPr>
            <a:endParaRPr lang="nl-NL" sz="1500" dirty="0"/>
          </a:p>
        </p:txBody>
      </p:sp>
      <p:sp>
        <p:nvSpPr>
          <p:cNvPr id="6" name="Tijdelijke aanduiding voor dianummer 5">
            <a:extLst>
              <a:ext uri="{FF2B5EF4-FFF2-40B4-BE49-F238E27FC236}">
                <a16:creationId xmlns:a16="http://schemas.microsoft.com/office/drawing/2014/main" id="{8BCF496D-BE10-424A-858A-CF499B938C11}"/>
              </a:ext>
            </a:extLst>
          </p:cNvPr>
          <p:cNvSpPr>
            <a:spLocks noGrp="1"/>
          </p:cNvSpPr>
          <p:nvPr>
            <p:ph type="sldNum" sz="quarter" idx="13"/>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28</a:t>
            </a:fld>
            <a:endParaRPr lang="nl-NL"/>
          </a:p>
        </p:txBody>
      </p:sp>
      <p:sp>
        <p:nvSpPr>
          <p:cNvPr id="4" name="Titel 3">
            <a:extLst>
              <a:ext uri="{FF2B5EF4-FFF2-40B4-BE49-F238E27FC236}">
                <a16:creationId xmlns:a16="http://schemas.microsoft.com/office/drawing/2014/main" id="{55272F3F-26B7-F4EC-C19A-9DE592FB185A}"/>
              </a:ext>
            </a:extLst>
          </p:cNvPr>
          <p:cNvSpPr txBox="1">
            <a:spLocks/>
          </p:cNvSpPr>
          <p:nvPr/>
        </p:nvSpPr>
        <p:spPr>
          <a:xfrm>
            <a:off x="6553199" y="2629112"/>
            <a:ext cx="5103820" cy="349187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0" kern="1200" baseline="0">
                <a:solidFill>
                  <a:schemeClr val="bg1"/>
                </a:solidFill>
                <a:latin typeface="+mj-lt"/>
                <a:ea typeface="+mj-ea"/>
                <a:cs typeface="+mj-cs"/>
              </a:defRPr>
            </a:lvl1pPr>
          </a:lstStyle>
          <a:p>
            <a:pPr>
              <a:lnSpc>
                <a:spcPct val="110000"/>
              </a:lnSpc>
              <a:spcBef>
                <a:spcPts val="1800"/>
              </a:spcBef>
            </a:pPr>
            <a:r>
              <a:rPr lang="nl-NL" sz="2800" dirty="0">
                <a:solidFill>
                  <a:schemeClr val="tx1"/>
                </a:solidFill>
              </a:rPr>
              <a:t>Bedankt voor je aandacht!</a:t>
            </a:r>
          </a:p>
          <a:p>
            <a:pPr>
              <a:lnSpc>
                <a:spcPct val="110000"/>
              </a:lnSpc>
              <a:spcBef>
                <a:spcPts val="1800"/>
              </a:spcBef>
            </a:pPr>
            <a:endParaRPr lang="nl-NL" sz="500" dirty="0">
              <a:solidFill>
                <a:schemeClr val="tx1"/>
              </a:solidFill>
              <a:ea typeface="Verdana"/>
            </a:endParaRPr>
          </a:p>
          <a:p>
            <a:pPr>
              <a:lnSpc>
                <a:spcPct val="110000"/>
              </a:lnSpc>
              <a:spcBef>
                <a:spcPts val="1800"/>
              </a:spcBef>
            </a:pPr>
            <a:r>
              <a:rPr lang="nl-NL" sz="2400" b="1" dirty="0">
                <a:solidFill>
                  <a:schemeClr val="tx1"/>
                </a:solidFill>
                <a:ea typeface="Verdana"/>
              </a:rPr>
              <a:t>Vragen? </a:t>
            </a:r>
          </a:p>
          <a:p>
            <a:pPr>
              <a:lnSpc>
                <a:spcPct val="110000"/>
              </a:lnSpc>
              <a:spcBef>
                <a:spcPts val="1800"/>
              </a:spcBef>
            </a:pPr>
            <a:endParaRPr lang="nl-NL" sz="2400" b="1" dirty="0">
              <a:solidFill>
                <a:srgbClr val="CA005D"/>
              </a:solidFill>
              <a:ea typeface="Verdana"/>
            </a:endParaRPr>
          </a:p>
        </p:txBody>
      </p:sp>
    </p:spTree>
    <p:extLst>
      <p:ext uri="{BB962C8B-B14F-4D97-AF65-F5344CB8AC3E}">
        <p14:creationId xmlns:p14="http://schemas.microsoft.com/office/powerpoint/2010/main" val="10500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In Nederland kun je laten controleren of je ziek bent.</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Dat noemen we bevolkingsonderzoek.</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Er zijn 3 bevolkingsonderzoeken.</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Autofit/>
          </a:bodyPr>
          <a:lstStyle/>
          <a:p>
            <a:br>
              <a:rPr lang="nl-NL" sz="3200" b="0" kern="1200" baseline="0" dirty="0">
                <a:latin typeface="+mj-lt"/>
                <a:ea typeface="+mj-ea"/>
                <a:cs typeface="+mj-cs"/>
              </a:rPr>
            </a:br>
            <a:r>
              <a:rPr lang="nl-NL" sz="3200" b="0" kern="1200" baseline="0" dirty="0">
                <a:latin typeface="+mj-lt"/>
                <a:ea typeface="+mj-ea"/>
                <a:cs typeface="+mj-cs"/>
              </a:rPr>
              <a:t>Bevolkingsonderzoeken</a:t>
            </a:r>
          </a:p>
        </p:txBody>
      </p:sp>
      <p:sp>
        <p:nvSpPr>
          <p:cNvPr id="19" name="Date Placeholder 3">
            <a:extLst>
              <a:ext uri="{FF2B5EF4-FFF2-40B4-BE49-F238E27FC236}">
                <a16:creationId xmlns:a16="http://schemas.microsoft.com/office/drawing/2014/main" id="{27A41971-2EE3-6762-13A7-B3BB096C4BEF}"/>
              </a:ext>
            </a:extLst>
          </p:cNvPr>
          <p:cNvSpPr>
            <a:spLocks noGrp="1"/>
          </p:cNvSpPr>
          <p:nvPr>
            <p:ph type="dt" sz="half" idx="25"/>
          </p:nvPr>
        </p:nvSpPr>
        <p:spPr>
          <a:xfrm>
            <a:off x="635000" y="6543488"/>
            <a:ext cx="5003800" cy="264272"/>
          </a:xfrm>
        </p:spPr>
        <p:txBody>
          <a:bodyPr/>
          <a:lstStyle/>
          <a:p>
            <a:endParaRPr lang="nl-NL"/>
          </a:p>
        </p:txBody>
      </p:sp>
      <p:sp>
        <p:nvSpPr>
          <p:cNvPr id="21" name="Footer Placeholder 4">
            <a:extLst>
              <a:ext uri="{FF2B5EF4-FFF2-40B4-BE49-F238E27FC236}">
                <a16:creationId xmlns:a16="http://schemas.microsoft.com/office/drawing/2014/main" id="{CCBD8FE7-79A1-1C9B-2C87-B1B4840ED69E}"/>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3</a:t>
            </a:fld>
            <a:endParaRPr lang="nl-NL"/>
          </a:p>
        </p:txBody>
      </p:sp>
      <p:pic>
        <p:nvPicPr>
          <p:cNvPr id="4" name="Afbeelding 3" descr="Afbeelding met kleding, persoon, Menselijk gezicht, buitenshuis&#10;&#10;Automatisch gegenereerde beschrijving">
            <a:extLst>
              <a:ext uri="{FF2B5EF4-FFF2-40B4-BE49-F238E27FC236}">
                <a16:creationId xmlns:a16="http://schemas.microsoft.com/office/drawing/2014/main" id="{BFBC6712-99ED-8DFF-BD04-AB63F2589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4" r="36592"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92033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Als je uitgenodigd wordt,</a:t>
            </a:r>
            <a:br>
              <a:rPr lang="nl-NL" altLang="nl-NL" sz="2400" dirty="0"/>
            </a:br>
            <a:r>
              <a:rPr lang="nl-NL" altLang="nl-NL" sz="2400" dirty="0"/>
              <a:t>kun je mee doen.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Je mag zelf beslissen</a:t>
            </a:r>
            <a:br>
              <a:rPr lang="nl-NL" altLang="nl-NL" sz="2400" dirty="0"/>
            </a:br>
            <a:r>
              <a:rPr lang="nl-NL" altLang="nl-NL" sz="2400" dirty="0"/>
              <a:t>of je meedoet.</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Meedoen is gratis.</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Autofit/>
          </a:bodyPr>
          <a:lstStyle/>
          <a:p>
            <a:br>
              <a:rPr lang="nl-NL" sz="3200" b="0" kern="1200" baseline="0" dirty="0">
                <a:latin typeface="+mj-lt"/>
                <a:ea typeface="+mj-ea"/>
                <a:cs typeface="+mj-cs"/>
              </a:rPr>
            </a:br>
            <a:r>
              <a:rPr lang="nl-NL" sz="3200" b="0" kern="1200" baseline="0" dirty="0">
                <a:latin typeface="+mj-lt"/>
                <a:ea typeface="+mj-ea"/>
                <a:cs typeface="+mj-cs"/>
              </a:rPr>
              <a:t>Bevolkingsonderzoeken</a:t>
            </a:r>
          </a:p>
        </p:txBody>
      </p:sp>
      <p:sp>
        <p:nvSpPr>
          <p:cNvPr id="13" name="Date Placeholder 3">
            <a:extLst>
              <a:ext uri="{FF2B5EF4-FFF2-40B4-BE49-F238E27FC236}">
                <a16:creationId xmlns:a16="http://schemas.microsoft.com/office/drawing/2014/main" id="{62B56D66-9124-E388-DDB8-EE4A286999E7}"/>
              </a:ext>
            </a:extLst>
          </p:cNvPr>
          <p:cNvSpPr>
            <a:spLocks noGrp="1"/>
          </p:cNvSpPr>
          <p:nvPr>
            <p:ph type="dt" sz="half" idx="25"/>
          </p:nvPr>
        </p:nvSpPr>
        <p:spPr>
          <a:xfrm>
            <a:off x="635000" y="6543488"/>
            <a:ext cx="5003800" cy="264272"/>
          </a:xfrm>
        </p:spPr>
        <p:txBody>
          <a:bodyPr/>
          <a:lstStyle/>
          <a:p>
            <a:endParaRPr lang="nl-NL"/>
          </a:p>
        </p:txBody>
      </p:sp>
      <p:sp>
        <p:nvSpPr>
          <p:cNvPr id="15" name="Footer Placeholder 4">
            <a:extLst>
              <a:ext uri="{FF2B5EF4-FFF2-40B4-BE49-F238E27FC236}">
                <a16:creationId xmlns:a16="http://schemas.microsoft.com/office/drawing/2014/main" id="{0D446EB9-E496-1345-75FC-4B6DD80C1A81}"/>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4</a:t>
            </a:fld>
            <a:endParaRPr lang="nl-NL"/>
          </a:p>
        </p:txBody>
      </p:sp>
      <p:pic>
        <p:nvPicPr>
          <p:cNvPr id="8" name="Afbeelding 7" descr="Afbeelding met buitenshuis, kleding, persoon, Hondenras&#10;&#10;Automatisch gegenereerde beschrijving">
            <a:extLst>
              <a:ext uri="{FF2B5EF4-FFF2-40B4-BE49-F238E27FC236}">
                <a16:creationId xmlns:a16="http://schemas.microsoft.com/office/drawing/2014/main" id="{814C3729-79D4-392A-F654-38319AFA974E}"/>
              </a:ext>
            </a:extLst>
          </p:cNvPr>
          <p:cNvPicPr>
            <a:picLocks noChangeAspect="1"/>
          </p:cNvPicPr>
          <p:nvPr/>
        </p:nvPicPr>
        <p:blipFill>
          <a:blip r:embed="rId3">
            <a:extLst>
              <a:ext uri="{28A0092B-C50C-407E-A947-70E740481C1C}">
                <a14:useLocalDpi xmlns:a14="http://schemas.microsoft.com/office/drawing/2010/main" val="0"/>
              </a:ext>
            </a:extLst>
          </a:blip>
          <a:srcRect l="17587" r="1107"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200795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FD7D193-61EF-5C74-7895-49C82C611F97}"/>
              </a:ext>
            </a:extLst>
          </p:cNvPr>
          <p:cNvSpPr txBox="1"/>
          <p:nvPr/>
        </p:nvSpPr>
        <p:spPr>
          <a:xfrm>
            <a:off x="635000" y="2289600"/>
            <a:ext cx="5005388" cy="3935413"/>
          </a:xfrm>
          <a:prstGeom prst="rect">
            <a:avLst/>
          </a:prstGeom>
        </p:spPr>
        <p:txBody>
          <a:bodyPr vert="horz" lIns="91440" tIns="45720" rIns="91440" bIns="45720" rtlCol="0">
            <a:normAutofit/>
          </a:bodyPr>
          <a:lstStyle/>
          <a:p>
            <a:pPr marL="316800" indent="-316800">
              <a:lnSpc>
                <a:spcPct val="110000"/>
              </a:lnSpc>
              <a:spcBef>
                <a:spcPts val="1200"/>
              </a:spcBef>
              <a:buClr>
                <a:schemeClr val="bg1"/>
              </a:buClr>
              <a:buSzPct val="80000"/>
              <a:buFont typeface="Verdana" panose="020B0604030504040204" pitchFamily="34" charset="0"/>
              <a:buChar char="›"/>
            </a:pPr>
            <a:endParaRPr lang="nl-NL" sz="2400" b="1" kern="1200" dirty="0">
              <a:solidFill>
                <a:schemeClr val="bg1"/>
              </a:solidFill>
              <a:latin typeface="+mn-lt"/>
              <a:ea typeface="+mn-ea"/>
              <a:cs typeface="+mn-cs"/>
            </a:endParaRPr>
          </a:p>
          <a:p>
            <a:pPr>
              <a:lnSpc>
                <a:spcPct val="110000"/>
              </a:lnSpc>
              <a:spcBef>
                <a:spcPts val="1200"/>
              </a:spcBef>
              <a:buClr>
                <a:schemeClr val="bg1"/>
              </a:buClr>
              <a:buSzPct val="80000"/>
            </a:pPr>
            <a:r>
              <a:rPr lang="nl-NL" sz="2400" b="1" kern="1200" dirty="0">
                <a:solidFill>
                  <a:schemeClr val="bg1"/>
                </a:solidFill>
                <a:latin typeface="+mn-lt"/>
                <a:ea typeface="+mn-ea"/>
                <a:cs typeface="+mn-cs"/>
              </a:rPr>
              <a:t>Gezond leven is voor mij makkelijk</a:t>
            </a:r>
          </a:p>
        </p:txBody>
      </p:sp>
      <p:sp>
        <p:nvSpPr>
          <p:cNvPr id="3" name="Titel 2">
            <a:extLst>
              <a:ext uri="{FF2B5EF4-FFF2-40B4-BE49-F238E27FC236}">
                <a16:creationId xmlns:a16="http://schemas.microsoft.com/office/drawing/2014/main" id="{C1A19263-3E8B-4013-B7FA-701346614007}"/>
              </a:ext>
            </a:extLst>
          </p:cNvPr>
          <p:cNvSpPr>
            <a:spLocks noGrp="1"/>
          </p:cNvSpPr>
          <p:nvPr>
            <p:ph type="title"/>
          </p:nvPr>
        </p:nvSpPr>
        <p:spPr>
          <a:xfrm>
            <a:off x="634206" y="1051200"/>
            <a:ext cx="5004594" cy="948047"/>
          </a:xfrm>
        </p:spPr>
        <p:txBody>
          <a:bodyPr vert="horz" lIns="91440" tIns="45720" rIns="91440" bIns="45720" rtlCol="0" anchor="b" anchorCtr="0">
            <a:normAutofit/>
          </a:bodyPr>
          <a:lstStyle/>
          <a:p>
            <a:r>
              <a:rPr lang="nl-NL" b="0" kern="1200" baseline="0" dirty="0">
                <a:latin typeface="+mj-lt"/>
                <a:ea typeface="+mj-ea"/>
                <a:cs typeface="+mj-cs"/>
              </a:rPr>
              <a:t>Waar of niet waar?</a:t>
            </a:r>
          </a:p>
        </p:txBody>
      </p:sp>
      <p:sp>
        <p:nvSpPr>
          <p:cNvPr id="25" name="Date Placeholder 3">
            <a:extLst>
              <a:ext uri="{FF2B5EF4-FFF2-40B4-BE49-F238E27FC236}">
                <a16:creationId xmlns:a16="http://schemas.microsoft.com/office/drawing/2014/main" id="{D6D52B7D-C894-9882-2A05-A0C7993AF1DF}"/>
              </a:ext>
            </a:extLst>
          </p:cNvPr>
          <p:cNvSpPr>
            <a:spLocks noGrp="1"/>
          </p:cNvSpPr>
          <p:nvPr>
            <p:ph type="dt" sz="half" idx="25"/>
          </p:nvPr>
        </p:nvSpPr>
        <p:spPr>
          <a:xfrm>
            <a:off x="635000" y="6543488"/>
            <a:ext cx="5003800" cy="264272"/>
          </a:xfrm>
        </p:spPr>
        <p:txBody>
          <a:bodyPr/>
          <a:lstStyle/>
          <a:p>
            <a:endParaRPr lang="nl-NL"/>
          </a:p>
        </p:txBody>
      </p:sp>
      <p:sp>
        <p:nvSpPr>
          <p:cNvPr id="27" name="Footer Placeholder 4">
            <a:extLst>
              <a:ext uri="{FF2B5EF4-FFF2-40B4-BE49-F238E27FC236}">
                <a16:creationId xmlns:a16="http://schemas.microsoft.com/office/drawing/2014/main" id="{1D25A326-E038-4429-DBC5-7E21986E3C40}"/>
              </a:ext>
            </a:extLst>
          </p:cNvPr>
          <p:cNvSpPr>
            <a:spLocks noGrp="1"/>
          </p:cNvSpPr>
          <p:nvPr>
            <p:ph type="ftr" sz="quarter" idx="26"/>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A7907C5B-F47D-43A9-9C24-39CC38D0F9AF}"/>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5</a:t>
            </a:fld>
            <a:endParaRPr lang="nl-NL"/>
          </a:p>
        </p:txBody>
      </p:sp>
      <p:pic>
        <p:nvPicPr>
          <p:cNvPr id="7" name="Afbeelding 6" descr="Afbeelding met kleding, persoon, buitenshuis, handtas&#10;&#10;Automatisch gegenereerde beschrijving">
            <a:extLst>
              <a:ext uri="{FF2B5EF4-FFF2-40B4-BE49-F238E27FC236}">
                <a16:creationId xmlns:a16="http://schemas.microsoft.com/office/drawing/2014/main" id="{23383949-B932-6A2F-1359-EDD0F7692049}"/>
              </a:ext>
            </a:extLst>
          </p:cNvPr>
          <p:cNvPicPr>
            <a:picLocks noChangeAspect="1"/>
          </p:cNvPicPr>
          <p:nvPr/>
        </p:nvPicPr>
        <p:blipFill>
          <a:blip r:embed="rId3">
            <a:extLst>
              <a:ext uri="{28A0092B-C50C-407E-A947-70E740481C1C}">
                <a14:useLocalDpi xmlns:a14="http://schemas.microsoft.com/office/drawing/2010/main" val="0"/>
              </a:ext>
            </a:extLst>
          </a:blip>
          <a:srcRect l="13808" r="-2" b="-2"/>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304034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Gezond eten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Genoeg bewegen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Op tijd naar bed</a:t>
            </a:r>
          </a:p>
          <a:p>
            <a:pPr marL="316800" indent="-316800">
              <a:lnSpc>
                <a:spcPct val="90000"/>
              </a:lnSpc>
              <a:spcBef>
                <a:spcPts val="1200"/>
              </a:spcBef>
              <a:buClr>
                <a:schemeClr val="tx2"/>
              </a:buClr>
              <a:buSzPct val="80000"/>
              <a:buFont typeface="Verdana" panose="020B0604030504040204" pitchFamily="34" charset="0"/>
              <a:buChar char="›"/>
              <a:defRPr/>
            </a:pPr>
            <a:endParaRPr lang="nl-NL" altLang="nl-NL" sz="2400" kern="1200" dirty="0">
              <a:latin typeface="+mn-lt"/>
              <a:ea typeface="+mn-ea"/>
              <a:cs typeface="+mn-cs"/>
            </a:endParaRP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5000" y="1051200"/>
            <a:ext cx="5003800" cy="948047"/>
          </a:xfrm>
        </p:spPr>
        <p:txBody>
          <a:bodyPr vert="horz" lIns="91440" tIns="45720" rIns="91440" bIns="45720" rtlCol="0" anchor="b" anchorCtr="0">
            <a:normAutofit/>
          </a:bodyPr>
          <a:lstStyle/>
          <a:p>
            <a:r>
              <a:rPr lang="nl-NL" b="0" kern="1200" baseline="0" dirty="0">
                <a:latin typeface="+mj-lt"/>
                <a:ea typeface="+mj-ea"/>
                <a:cs typeface="+mj-cs"/>
              </a:rPr>
              <a:t>Gezond leven </a:t>
            </a:r>
          </a:p>
        </p:txBody>
      </p:sp>
      <p:sp>
        <p:nvSpPr>
          <p:cNvPr id="12" name="Date Placeholder 3">
            <a:extLst>
              <a:ext uri="{FF2B5EF4-FFF2-40B4-BE49-F238E27FC236}">
                <a16:creationId xmlns:a16="http://schemas.microsoft.com/office/drawing/2014/main" id="{B5A387BA-DC11-DC64-8B75-3A9332773084}"/>
              </a:ext>
            </a:extLst>
          </p:cNvPr>
          <p:cNvSpPr>
            <a:spLocks noGrp="1"/>
          </p:cNvSpPr>
          <p:nvPr>
            <p:ph type="dt" sz="half" idx="25"/>
          </p:nvPr>
        </p:nvSpPr>
        <p:spPr>
          <a:xfrm>
            <a:off x="635000" y="6543488"/>
            <a:ext cx="5003800" cy="264272"/>
          </a:xfrm>
        </p:spPr>
        <p:txBody>
          <a:bodyPr/>
          <a:lstStyle/>
          <a:p>
            <a:endParaRPr lang="nl-NL"/>
          </a:p>
        </p:txBody>
      </p:sp>
      <p:sp>
        <p:nvSpPr>
          <p:cNvPr id="14" name="Footer Placeholder 4">
            <a:extLst>
              <a:ext uri="{FF2B5EF4-FFF2-40B4-BE49-F238E27FC236}">
                <a16:creationId xmlns:a16="http://schemas.microsoft.com/office/drawing/2014/main" id="{3824EBE4-CB4C-1D9F-712B-4AFF96575346}"/>
              </a:ext>
            </a:extLst>
          </p:cNvPr>
          <p:cNvSpPr>
            <a:spLocks noGrp="1"/>
          </p:cNvSpPr>
          <p:nvPr>
            <p:ph type="ftr" sz="quarter" idx="26"/>
          </p:nvPr>
        </p:nvSpPr>
        <p:spPr>
          <a:xfrm>
            <a:off x="635000" y="6221413"/>
            <a:ext cx="5003800" cy="322075"/>
          </a:xfrm>
        </p:spPr>
        <p:txBody>
          <a:bodyPr/>
          <a:lstStyle/>
          <a:p>
            <a:endParaRPr lang="nl-NL"/>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6</a:t>
            </a:fld>
            <a:endParaRPr lang="nl-NL"/>
          </a:p>
        </p:txBody>
      </p:sp>
      <p:pic>
        <p:nvPicPr>
          <p:cNvPr id="4" name="Afbeelding 3" descr="Afbeelding met voedsel, produceren, Natuurlijke voeding, Voedingsgroep&#10;&#10;Automatisch gegenereerde beschrijving">
            <a:extLst>
              <a:ext uri="{FF2B5EF4-FFF2-40B4-BE49-F238E27FC236}">
                <a16:creationId xmlns:a16="http://schemas.microsoft.com/office/drawing/2014/main" id="{EF10B9F5-5476-3627-0969-50BE85FA7885}"/>
              </a:ext>
            </a:extLst>
          </p:cNvPr>
          <p:cNvPicPr>
            <a:picLocks noChangeAspect="1"/>
          </p:cNvPicPr>
          <p:nvPr/>
        </p:nvPicPr>
        <p:blipFill>
          <a:blip r:embed="rId3">
            <a:extLst>
              <a:ext uri="{28A0092B-C50C-407E-A947-70E740481C1C}">
                <a14:useLocalDpi xmlns:a14="http://schemas.microsoft.com/office/drawing/2010/main" val="0"/>
              </a:ext>
            </a:extLst>
          </a:blip>
          <a:srcRect l="17978" r="22709"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189879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6BDD2B3-A494-4BEA-8A73-2002FD4CA64B}"/>
              </a:ext>
            </a:extLst>
          </p:cNvPr>
          <p:cNvSpPr txBox="1"/>
          <p:nvPr/>
        </p:nvSpPr>
        <p:spPr>
          <a:xfrm>
            <a:off x="635000" y="2289600"/>
            <a:ext cx="5003800" cy="3931813"/>
          </a:xfrm>
          <a:prstGeom prst="rect">
            <a:avLst/>
          </a:prstGeom>
        </p:spPr>
        <p:txBody>
          <a:bodyPr vert="horz" lIns="91440" tIns="45720" rIns="91440" bIns="45720" rtlCol="0" anchorCtr="0">
            <a:normAutofit/>
          </a:bodyPr>
          <a:lstStyle/>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Ook als je geen klachten hebt, kun je ziek zijn.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Belangrijk om dit regelmatig</a:t>
            </a:r>
            <a:br>
              <a:rPr lang="nl-NL" altLang="nl-NL" sz="2400" dirty="0"/>
            </a:br>
            <a:r>
              <a:rPr lang="nl-NL" altLang="nl-NL" sz="2400" dirty="0"/>
              <a:t>te controleren.</a:t>
            </a:r>
          </a:p>
          <a:p>
            <a:pPr marL="316800" indent="-316800">
              <a:lnSpc>
                <a:spcPct val="110000"/>
              </a:lnSpc>
              <a:spcBef>
                <a:spcPts val="1800"/>
              </a:spcBef>
              <a:buClr>
                <a:schemeClr val="tx2"/>
              </a:buClr>
              <a:buSzPct val="80000"/>
              <a:buFont typeface="Verdana" panose="020B0604030504040204" pitchFamily="34" charset="0"/>
              <a:buChar char="›"/>
              <a:defRPr/>
            </a:pPr>
            <a:r>
              <a:rPr lang="nl-NL" altLang="nl-NL" sz="2400" dirty="0"/>
              <a:t>Daarom zijn de bevolkingsonderzoeken belangrijk.</a:t>
            </a:r>
          </a:p>
        </p:txBody>
      </p:sp>
      <p:sp>
        <p:nvSpPr>
          <p:cNvPr id="2" name="Titel 1">
            <a:extLst>
              <a:ext uri="{FF2B5EF4-FFF2-40B4-BE49-F238E27FC236}">
                <a16:creationId xmlns:a16="http://schemas.microsoft.com/office/drawing/2014/main" id="{D73055A2-7F41-4D99-8ECC-2372EE373E0C}"/>
              </a:ext>
            </a:extLst>
          </p:cNvPr>
          <p:cNvSpPr>
            <a:spLocks noGrp="1"/>
          </p:cNvSpPr>
          <p:nvPr>
            <p:ph type="title"/>
          </p:nvPr>
        </p:nvSpPr>
        <p:spPr>
          <a:xfrm>
            <a:off x="634999" y="1051200"/>
            <a:ext cx="5236411" cy="948047"/>
          </a:xfrm>
        </p:spPr>
        <p:txBody>
          <a:bodyPr vert="horz" lIns="91440" tIns="45720" rIns="91440" bIns="45720" rtlCol="0" anchor="b" anchorCtr="0">
            <a:noAutofit/>
          </a:bodyPr>
          <a:lstStyle/>
          <a:p>
            <a:r>
              <a:rPr lang="nl-NL" sz="3200" b="0" kern="1200" baseline="0" dirty="0">
                <a:latin typeface="+mj-lt"/>
                <a:ea typeface="+mj-ea"/>
                <a:cs typeface="+mj-cs"/>
              </a:rPr>
              <a:t>Waarom zijn er bevolkingsonderzoeken?</a:t>
            </a:r>
          </a:p>
        </p:txBody>
      </p:sp>
      <p:sp>
        <p:nvSpPr>
          <p:cNvPr id="5" name="Tijdelijke aanduiding voor dianummer 4">
            <a:extLst>
              <a:ext uri="{FF2B5EF4-FFF2-40B4-BE49-F238E27FC236}">
                <a16:creationId xmlns:a16="http://schemas.microsoft.com/office/drawing/2014/main" id="{F74E9E33-9EFB-468A-8A8B-E7EBD63E561C}"/>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7</a:t>
            </a:fld>
            <a:endParaRPr lang="nl-NL"/>
          </a:p>
        </p:txBody>
      </p:sp>
      <p:pic>
        <p:nvPicPr>
          <p:cNvPr id="3" name="Afbeelding 2" descr="Afbeelding met persoon, kleding, buitenshuis, Menselijk gezicht&#10;&#10;Automatisch gegenereerde beschrijving">
            <a:extLst>
              <a:ext uri="{FF2B5EF4-FFF2-40B4-BE49-F238E27FC236}">
                <a16:creationId xmlns:a16="http://schemas.microsoft.com/office/drawing/2014/main" id="{7C458B7E-0589-D2A1-6F09-5979F19FA9F0}"/>
              </a:ext>
            </a:extLst>
          </p:cNvPr>
          <p:cNvPicPr>
            <a:picLocks noChangeAspect="1"/>
          </p:cNvPicPr>
          <p:nvPr/>
        </p:nvPicPr>
        <p:blipFill>
          <a:blip r:embed="rId3">
            <a:extLst>
              <a:ext uri="{28A0092B-C50C-407E-A947-70E740481C1C}">
                <a14:useLocalDpi xmlns:a14="http://schemas.microsoft.com/office/drawing/2010/main" val="0"/>
              </a:ext>
            </a:extLst>
          </a:blip>
          <a:srcRect l="12218" r="28468" b="-1"/>
          <a:stretch/>
        </p:blipFill>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pic>
    </p:spTree>
    <p:extLst>
      <p:ext uri="{BB962C8B-B14F-4D97-AF65-F5344CB8AC3E}">
        <p14:creationId xmlns:p14="http://schemas.microsoft.com/office/powerpoint/2010/main" val="243787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93A2A9-F319-4CA3-86A6-D1BF4447E548}"/>
              </a:ext>
            </a:extLst>
          </p:cNvPr>
          <p:cNvSpPr>
            <a:spLocks noGrp="1"/>
          </p:cNvSpPr>
          <p:nvPr>
            <p:ph type="title"/>
          </p:nvPr>
        </p:nvSpPr>
        <p:spPr>
          <a:xfrm>
            <a:off x="635000" y="1052513"/>
            <a:ext cx="10923588" cy="948047"/>
          </a:xfrm>
        </p:spPr>
        <p:txBody>
          <a:bodyPr anchor="b">
            <a:normAutofit/>
          </a:bodyPr>
          <a:lstStyle/>
          <a:p>
            <a:r>
              <a:rPr lang="nl-NL" b="0" kern="1200" baseline="0" dirty="0"/>
              <a:t>3 bevolkingsonderzoeken naar kanker</a:t>
            </a:r>
            <a:endParaRPr lang="nl-NL" dirty="0"/>
          </a:p>
        </p:txBody>
      </p:sp>
      <p:sp>
        <p:nvSpPr>
          <p:cNvPr id="22" name="Date Placeholder 3">
            <a:extLst>
              <a:ext uri="{FF2B5EF4-FFF2-40B4-BE49-F238E27FC236}">
                <a16:creationId xmlns:a16="http://schemas.microsoft.com/office/drawing/2014/main" id="{04BC8E91-FFCB-6499-D964-EEB2425189EE}"/>
              </a:ext>
            </a:extLst>
          </p:cNvPr>
          <p:cNvSpPr>
            <a:spLocks noGrp="1"/>
          </p:cNvSpPr>
          <p:nvPr>
            <p:ph type="dt" sz="half" idx="14"/>
          </p:nvPr>
        </p:nvSpPr>
        <p:spPr>
          <a:xfrm>
            <a:off x="635000" y="6543488"/>
            <a:ext cx="5003800" cy="264272"/>
          </a:xfrm>
        </p:spPr>
        <p:txBody>
          <a:bodyPr/>
          <a:lstStyle/>
          <a:p>
            <a:endParaRPr lang="nl-NL"/>
          </a:p>
        </p:txBody>
      </p:sp>
      <p:sp>
        <p:nvSpPr>
          <p:cNvPr id="24" name="Footer Placeholder 4">
            <a:extLst>
              <a:ext uri="{FF2B5EF4-FFF2-40B4-BE49-F238E27FC236}">
                <a16:creationId xmlns:a16="http://schemas.microsoft.com/office/drawing/2014/main" id="{0E7EA973-BF81-0006-D57A-E9AB1F7D1B09}"/>
              </a:ext>
            </a:extLst>
          </p:cNvPr>
          <p:cNvSpPr>
            <a:spLocks noGrp="1"/>
          </p:cNvSpPr>
          <p:nvPr>
            <p:ph type="ftr" sz="quarter" idx="15"/>
          </p:nvPr>
        </p:nvSpPr>
        <p:spPr>
          <a:xfrm>
            <a:off x="635000" y="6221413"/>
            <a:ext cx="5003800" cy="322075"/>
          </a:xfrm>
        </p:spPr>
        <p:txBody>
          <a:bodyPr/>
          <a:lstStyle/>
          <a:p>
            <a:endParaRPr lang="nl-NL"/>
          </a:p>
        </p:txBody>
      </p:sp>
      <p:sp>
        <p:nvSpPr>
          <p:cNvPr id="7" name="Tijdelijke aanduiding voor dianummer 6">
            <a:extLst>
              <a:ext uri="{FF2B5EF4-FFF2-40B4-BE49-F238E27FC236}">
                <a16:creationId xmlns:a16="http://schemas.microsoft.com/office/drawing/2014/main" id="{C403CDFB-F59E-4C32-8CDC-D7AD9F0C51C3}"/>
              </a:ext>
            </a:extLst>
          </p:cNvPr>
          <p:cNvSpPr>
            <a:spLocks noGrp="1"/>
          </p:cNvSpPr>
          <p:nvPr>
            <p:ph type="sldNum" sz="quarter" idx="16"/>
          </p:nvPr>
        </p:nvSpPr>
        <p:spPr>
          <a:xfrm>
            <a:off x="6553199" y="6221413"/>
            <a:ext cx="5005389" cy="322075"/>
          </a:xfrm>
        </p:spPr>
        <p:txBody>
          <a:bodyPr anchor="b">
            <a:normAutofit/>
          </a:bodyPr>
          <a:lstStyle/>
          <a:p>
            <a:pPr>
              <a:spcAft>
                <a:spcPts val="600"/>
              </a:spcAft>
            </a:pPr>
            <a:fld id="{10A0A6AF-03C5-477E-939A-E28F7E7F05EA}" type="slidenum">
              <a:rPr lang="nl-NL" smtClean="0"/>
              <a:pPr>
                <a:spcAft>
                  <a:spcPts val="600"/>
                </a:spcAft>
              </a:pPr>
              <a:t>8</a:t>
            </a:fld>
            <a:endParaRPr lang="nl-NL" dirty="0"/>
          </a:p>
        </p:txBody>
      </p:sp>
      <p:sp>
        <p:nvSpPr>
          <p:cNvPr id="21" name="Text Placeholder 2">
            <a:extLst>
              <a:ext uri="{FF2B5EF4-FFF2-40B4-BE49-F238E27FC236}">
                <a16:creationId xmlns:a16="http://schemas.microsoft.com/office/drawing/2014/main" id="{21B8B91A-BF6C-B3B4-2F9B-8C0FF7D5E876}"/>
              </a:ext>
            </a:extLst>
          </p:cNvPr>
          <p:cNvSpPr txBox="1">
            <a:spLocks/>
          </p:cNvSpPr>
          <p:nvPr/>
        </p:nvSpPr>
        <p:spPr>
          <a:xfrm>
            <a:off x="977089" y="4818632"/>
            <a:ext cx="2339999"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Borstkanker</a:t>
            </a:r>
          </a:p>
        </p:txBody>
      </p:sp>
      <p:pic>
        <p:nvPicPr>
          <p:cNvPr id="1026" name="Picture 2">
            <a:extLst>
              <a:ext uri="{FF2B5EF4-FFF2-40B4-BE49-F238E27FC236}">
                <a16:creationId xmlns:a16="http://schemas.microsoft.com/office/drawing/2014/main" id="{CEEA3C23-657A-1DC6-57F8-AAD261177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92" t="8892" r="21849" b="56877"/>
          <a:stretch/>
        </p:blipFill>
        <p:spPr bwMode="auto">
          <a:xfrm>
            <a:off x="1303853" y="2729675"/>
            <a:ext cx="1709530" cy="1956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25D411-F4F4-046A-C435-49E0E769E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33" t="8594" r="40708" b="57174"/>
          <a:stretch/>
        </p:blipFill>
        <p:spPr bwMode="auto">
          <a:xfrm>
            <a:off x="5129088" y="2729674"/>
            <a:ext cx="1709530" cy="1956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4975A2-E45D-9E21-2711-78C8BF68E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48" t="8810" r="1193" b="56957"/>
          <a:stretch/>
        </p:blipFill>
        <p:spPr bwMode="auto">
          <a:xfrm>
            <a:off x="8858074" y="2729674"/>
            <a:ext cx="1709530" cy="1956351"/>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a:extLst>
              <a:ext uri="{FF2B5EF4-FFF2-40B4-BE49-F238E27FC236}">
                <a16:creationId xmlns:a16="http://schemas.microsoft.com/office/drawing/2014/main" id="{7BD125DA-5661-198A-8A9E-FC480C34739E}"/>
              </a:ext>
            </a:extLst>
          </p:cNvPr>
          <p:cNvSpPr txBox="1"/>
          <p:nvPr/>
        </p:nvSpPr>
        <p:spPr>
          <a:xfrm>
            <a:off x="1020530" y="5246139"/>
            <a:ext cx="2331087" cy="338554"/>
          </a:xfrm>
          <a:prstGeom prst="rect">
            <a:avLst/>
          </a:prstGeom>
          <a:noFill/>
        </p:spPr>
        <p:txBody>
          <a:bodyPr wrap="none" rtlCol="0">
            <a:spAutoFit/>
          </a:bodyPr>
          <a:lstStyle/>
          <a:p>
            <a:r>
              <a:rPr lang="nl-NL" sz="1600" dirty="0"/>
              <a:t>Vrouwen 50-75 jaar</a:t>
            </a:r>
          </a:p>
        </p:txBody>
      </p:sp>
      <p:sp>
        <p:nvSpPr>
          <p:cNvPr id="31" name="Tekstvak 30">
            <a:extLst>
              <a:ext uri="{FF2B5EF4-FFF2-40B4-BE49-F238E27FC236}">
                <a16:creationId xmlns:a16="http://schemas.microsoft.com/office/drawing/2014/main" id="{860DFC1C-AA9D-26CD-4CC2-C3E659D92A9E}"/>
              </a:ext>
            </a:extLst>
          </p:cNvPr>
          <p:cNvSpPr txBox="1"/>
          <p:nvPr/>
        </p:nvSpPr>
        <p:spPr>
          <a:xfrm>
            <a:off x="4854791" y="5246139"/>
            <a:ext cx="2250937" cy="338554"/>
          </a:xfrm>
          <a:prstGeom prst="rect">
            <a:avLst/>
          </a:prstGeom>
          <a:noFill/>
        </p:spPr>
        <p:txBody>
          <a:bodyPr wrap="none" rtlCol="0">
            <a:spAutoFit/>
          </a:bodyPr>
          <a:lstStyle/>
          <a:p>
            <a:r>
              <a:rPr lang="nl-NL" sz="1600" dirty="0"/>
              <a:t>Vrouwen 30-60 jaar</a:t>
            </a:r>
          </a:p>
        </p:txBody>
      </p:sp>
      <p:sp>
        <p:nvSpPr>
          <p:cNvPr id="32" name="Text Placeholder 2">
            <a:extLst>
              <a:ext uri="{FF2B5EF4-FFF2-40B4-BE49-F238E27FC236}">
                <a16:creationId xmlns:a16="http://schemas.microsoft.com/office/drawing/2014/main" id="{91852D50-4C45-E00A-9E0C-3EB0FA757A37}"/>
              </a:ext>
            </a:extLst>
          </p:cNvPr>
          <p:cNvSpPr txBox="1">
            <a:spLocks/>
          </p:cNvSpPr>
          <p:nvPr/>
        </p:nvSpPr>
        <p:spPr>
          <a:xfrm>
            <a:off x="4394322" y="4818632"/>
            <a:ext cx="3403355"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Baarmoederhalskanker</a:t>
            </a:r>
          </a:p>
        </p:txBody>
      </p:sp>
      <p:sp>
        <p:nvSpPr>
          <p:cNvPr id="33" name="Text Placeholder 2">
            <a:extLst>
              <a:ext uri="{FF2B5EF4-FFF2-40B4-BE49-F238E27FC236}">
                <a16:creationId xmlns:a16="http://schemas.microsoft.com/office/drawing/2014/main" id="{363E0623-BA9D-CE51-7740-67611192F910}"/>
              </a:ext>
            </a:extLst>
          </p:cNvPr>
          <p:cNvSpPr txBox="1">
            <a:spLocks/>
          </p:cNvSpPr>
          <p:nvPr/>
        </p:nvSpPr>
        <p:spPr>
          <a:xfrm>
            <a:off x="8542839" y="4827075"/>
            <a:ext cx="2339999" cy="842667"/>
          </a:xfrm>
          <a:prstGeom prst="rect">
            <a:avLst/>
          </a:prstGeom>
        </p:spPr>
        <p:txBody>
          <a:bodyPr vert="horz" lIns="91440" tIns="45720" rIns="91440" bIns="45720" numCol="1" spcCol="180000" rtlCol="0" anchor="t" anchorCtr="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lnSpc>
                <a:spcPct val="120000"/>
              </a:lnSpc>
              <a:spcBef>
                <a:spcPts val="600"/>
              </a:spcBef>
              <a:buNone/>
            </a:pPr>
            <a:r>
              <a:rPr lang="nl-NL" sz="1900" b="1" dirty="0">
                <a:solidFill>
                  <a:srgbClr val="CA005D"/>
                </a:solidFill>
              </a:rPr>
              <a:t>Darmkanker</a:t>
            </a:r>
          </a:p>
        </p:txBody>
      </p:sp>
      <p:sp>
        <p:nvSpPr>
          <p:cNvPr id="34" name="Tekstvak 33">
            <a:extLst>
              <a:ext uri="{FF2B5EF4-FFF2-40B4-BE49-F238E27FC236}">
                <a16:creationId xmlns:a16="http://schemas.microsoft.com/office/drawing/2014/main" id="{4DDD26DE-0CEF-D60A-DBC8-41402327A78F}"/>
              </a:ext>
            </a:extLst>
          </p:cNvPr>
          <p:cNvSpPr txBox="1"/>
          <p:nvPr/>
        </p:nvSpPr>
        <p:spPr>
          <a:xfrm>
            <a:off x="8577368" y="5246139"/>
            <a:ext cx="2273379" cy="584775"/>
          </a:xfrm>
          <a:prstGeom prst="rect">
            <a:avLst/>
          </a:prstGeom>
          <a:noFill/>
        </p:spPr>
        <p:txBody>
          <a:bodyPr wrap="none" rtlCol="0">
            <a:spAutoFit/>
          </a:bodyPr>
          <a:lstStyle/>
          <a:p>
            <a:pPr algn="ctr"/>
            <a:r>
              <a:rPr lang="nl-NL" sz="1600" dirty="0"/>
              <a:t>Mannen en vrouwen</a:t>
            </a:r>
          </a:p>
          <a:p>
            <a:pPr algn="ctr"/>
            <a:r>
              <a:rPr lang="nl-NL" sz="1600" dirty="0"/>
              <a:t>55-75 jaar</a:t>
            </a:r>
          </a:p>
        </p:txBody>
      </p:sp>
    </p:spTree>
    <p:extLst>
      <p:ext uri="{BB962C8B-B14F-4D97-AF65-F5344CB8AC3E}">
        <p14:creationId xmlns:p14="http://schemas.microsoft.com/office/powerpoint/2010/main" val="323086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tekst 2">
            <a:extLst>
              <a:ext uri="{FF2B5EF4-FFF2-40B4-BE49-F238E27FC236}">
                <a16:creationId xmlns:a16="http://schemas.microsoft.com/office/drawing/2014/main" id="{B4F11518-E47F-446D-B646-AC42E29FF3DD}"/>
              </a:ext>
            </a:extLst>
          </p:cNvPr>
          <p:cNvSpPr>
            <a:spLocks noGrp="1"/>
          </p:cNvSpPr>
          <p:nvPr>
            <p:ph type="body" sz="quarter" idx="16"/>
          </p:nvPr>
        </p:nvSpPr>
        <p:spPr>
          <a:xfrm>
            <a:off x="634999" y="2289600"/>
            <a:ext cx="5461001" cy="3931813"/>
          </a:xfrm>
        </p:spPr>
        <p:txBody>
          <a:bodyPr vert="horz" lIns="91440" tIns="45720" rIns="91440" bIns="45720" rtlCol="0">
            <a:normAutofit/>
          </a:bodyPr>
          <a:lstStyle/>
          <a:p>
            <a:pPr>
              <a:lnSpc>
                <a:spcPct val="110000"/>
              </a:lnSpc>
              <a:spcBef>
                <a:spcPts val="1800"/>
              </a:spcBef>
              <a:defRPr/>
            </a:pPr>
            <a:r>
              <a:rPr lang="nl-NL" kern="1200" dirty="0">
                <a:latin typeface="+mn-lt"/>
                <a:ea typeface="+mn-ea"/>
                <a:cs typeface="+mn-cs"/>
              </a:rPr>
              <a:t>Met het bevolkingsonderzoek kan de ziekte ontdekt worden of zelfs voorkomen worden. </a:t>
            </a:r>
          </a:p>
          <a:p>
            <a:pPr>
              <a:lnSpc>
                <a:spcPct val="110000"/>
              </a:lnSpc>
              <a:spcBef>
                <a:spcPts val="1800"/>
              </a:spcBef>
              <a:defRPr/>
            </a:pPr>
            <a:r>
              <a:rPr lang="nl-NL" kern="1200" dirty="0">
                <a:latin typeface="+mn-lt"/>
                <a:ea typeface="+mn-ea"/>
                <a:cs typeface="+mn-cs"/>
              </a:rPr>
              <a:t>Hoe eerder de ziekte ontdekt wordt, hoe beter het te behandelen is.</a:t>
            </a:r>
          </a:p>
        </p:txBody>
      </p:sp>
      <p:sp>
        <p:nvSpPr>
          <p:cNvPr id="7" name="Tekstvak 6">
            <a:extLst>
              <a:ext uri="{FF2B5EF4-FFF2-40B4-BE49-F238E27FC236}">
                <a16:creationId xmlns:a16="http://schemas.microsoft.com/office/drawing/2014/main" id="{F32295AB-24D5-3847-19F0-58AA19ACE757}"/>
              </a:ext>
            </a:extLst>
          </p:cNvPr>
          <p:cNvSpPr txBox="1"/>
          <p:nvPr/>
        </p:nvSpPr>
        <p:spPr>
          <a:xfrm>
            <a:off x="635000" y="1051200"/>
            <a:ext cx="5003800" cy="948047"/>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nl-NL" sz="3600" b="0" kern="1200" baseline="0" dirty="0">
                <a:solidFill>
                  <a:schemeClr val="tx2"/>
                </a:solidFill>
                <a:latin typeface="+mj-lt"/>
                <a:ea typeface="+mj-ea"/>
                <a:cs typeface="+mj-cs"/>
              </a:rPr>
              <a:t>Goed om te weten!</a:t>
            </a:r>
          </a:p>
        </p:txBody>
      </p:sp>
      <p:sp>
        <p:nvSpPr>
          <p:cNvPr id="3086" name="Date Placeholder 3">
            <a:extLst>
              <a:ext uri="{FF2B5EF4-FFF2-40B4-BE49-F238E27FC236}">
                <a16:creationId xmlns:a16="http://schemas.microsoft.com/office/drawing/2014/main" id="{74764D47-66C9-D3CF-38A3-DE1E72C24578}"/>
              </a:ext>
            </a:extLst>
          </p:cNvPr>
          <p:cNvSpPr>
            <a:spLocks noGrp="1"/>
          </p:cNvSpPr>
          <p:nvPr>
            <p:ph type="dt" sz="half" idx="25"/>
          </p:nvPr>
        </p:nvSpPr>
        <p:spPr>
          <a:xfrm>
            <a:off x="635000" y="6543488"/>
            <a:ext cx="5003800" cy="264272"/>
          </a:xfrm>
        </p:spPr>
        <p:txBody>
          <a:bodyPr/>
          <a:lstStyle/>
          <a:p>
            <a:endParaRPr lang="nl-NL"/>
          </a:p>
        </p:txBody>
      </p:sp>
      <p:sp>
        <p:nvSpPr>
          <p:cNvPr id="3088" name="Footer Placeholder 4">
            <a:extLst>
              <a:ext uri="{FF2B5EF4-FFF2-40B4-BE49-F238E27FC236}">
                <a16:creationId xmlns:a16="http://schemas.microsoft.com/office/drawing/2014/main" id="{AA9157E3-9E0C-FB97-DE18-A3D396D7A9B8}"/>
              </a:ext>
            </a:extLst>
          </p:cNvPr>
          <p:cNvSpPr>
            <a:spLocks noGrp="1"/>
          </p:cNvSpPr>
          <p:nvPr>
            <p:ph type="ftr" sz="quarter" idx="26"/>
          </p:nvPr>
        </p:nvSpPr>
        <p:spPr>
          <a:xfrm>
            <a:off x="635000" y="6221413"/>
            <a:ext cx="5003800" cy="322075"/>
          </a:xfrm>
        </p:spPr>
        <p:txBody>
          <a:bodyPr/>
          <a:lstStyle/>
          <a:p>
            <a:endParaRPr lang="nl-NL"/>
          </a:p>
        </p:txBody>
      </p:sp>
      <p:sp>
        <p:nvSpPr>
          <p:cNvPr id="6" name="Tijdelijke aanduiding voor dianummer 5">
            <a:extLst>
              <a:ext uri="{FF2B5EF4-FFF2-40B4-BE49-F238E27FC236}">
                <a16:creationId xmlns:a16="http://schemas.microsoft.com/office/drawing/2014/main" id="{D8E3C8B6-187A-4A93-872B-347DCE1988BF}"/>
              </a:ext>
            </a:extLst>
          </p:cNvPr>
          <p:cNvSpPr>
            <a:spLocks noGrp="1"/>
          </p:cNvSpPr>
          <p:nvPr>
            <p:ph type="sldNum" sz="quarter" idx="27"/>
          </p:nvPr>
        </p:nvSpPr>
        <p:spPr>
          <a:xfrm>
            <a:off x="6553199" y="6221413"/>
            <a:ext cx="5005389" cy="322075"/>
          </a:xfrm>
        </p:spPr>
        <p:txBody>
          <a:bodyPr vert="horz" lIns="91440" tIns="45720" rIns="0" bIns="45720" rtlCol="0" anchor="b" anchorCtr="0">
            <a:normAutofit/>
          </a:bodyPr>
          <a:lstStyle/>
          <a:p>
            <a:pPr>
              <a:spcAft>
                <a:spcPts val="600"/>
              </a:spcAft>
            </a:pPr>
            <a:fld id="{10A0A6AF-03C5-477E-939A-E28F7E7F05EA}" type="slidenum">
              <a:rPr lang="nl-NL" smtClean="0"/>
              <a:pPr>
                <a:spcAft>
                  <a:spcPts val="600"/>
                </a:spcAft>
              </a:pPr>
              <a:t>9</a:t>
            </a:fld>
            <a:endParaRPr lang="nl-NL" dirty="0"/>
          </a:p>
        </p:txBody>
      </p:sp>
      <p:pic>
        <p:nvPicPr>
          <p:cNvPr id="2050" name="Picture 2">
            <a:extLst>
              <a:ext uri="{FF2B5EF4-FFF2-40B4-BE49-F238E27FC236}">
                <a16:creationId xmlns:a16="http://schemas.microsoft.com/office/drawing/2014/main" id="{A24E5B9F-43AB-CF8F-C50F-403CA616D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296" y="1999247"/>
            <a:ext cx="3110948" cy="311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44839"/>
      </p:ext>
    </p:extLst>
  </p:cSld>
  <p:clrMapOvr>
    <a:masterClrMapping/>
  </p:clrMapOvr>
</p:sld>
</file>

<file path=ppt/theme/theme1.xml><?xml version="1.0" encoding="utf-8"?>
<a:theme xmlns:a="http://schemas.openxmlformats.org/drawingml/2006/main" name="Rijkshuisstijl Robijnrood">
  <a:themeElements>
    <a:clrScheme name="Aangepast 56">
      <a:dk1>
        <a:srgbClr val="000000"/>
      </a:dk1>
      <a:lt1>
        <a:srgbClr val="FFFFFF"/>
      </a:lt1>
      <a:dk2>
        <a:srgbClr val="CA005D"/>
      </a:dk2>
      <a:lt2>
        <a:srgbClr val="F6D8E6"/>
      </a:lt2>
      <a:accent1>
        <a:srgbClr val="F9E11E"/>
      </a:accent1>
      <a:accent2>
        <a:srgbClr val="FFB612"/>
      </a:accent2>
      <a:accent3>
        <a:srgbClr val="777C00"/>
      </a:accent3>
      <a:accent4>
        <a:srgbClr val="75D1B5"/>
      </a:accent4>
      <a:accent5>
        <a:srgbClr val="8EC9E7"/>
      </a:accent5>
      <a:accent6>
        <a:srgbClr val="017BC6"/>
      </a:accent6>
      <a:hlink>
        <a:srgbClr val="CA205D"/>
      </a:hlink>
      <a:folHlink>
        <a:srgbClr val="F6D8E6"/>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RIJK PPT_RIVM- final versie_format_docgen  -  Alleen-lezen" id="{51EB010B-5F44-4104-9502-ED66FD5B2186}" vid="{0808B3F3-159F-4EDB-8FF3-42411BE8ABC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EA98C26B9D4049BBEA1AF7334EDC94" ma:contentTypeVersion="16" ma:contentTypeDescription="Een nieuw document maken." ma:contentTypeScope="" ma:versionID="e42aeaf730395ddf1f62feeaf859024f">
  <xsd:schema xmlns:xsd="http://www.w3.org/2001/XMLSchema" xmlns:xs="http://www.w3.org/2001/XMLSchema" xmlns:p="http://schemas.microsoft.com/office/2006/metadata/properties" xmlns:ns1="http://schemas.microsoft.com/sharepoint/v3" xmlns:ns2="b35b6390-eb03-4020-b4df-4962d4789c44" xmlns:ns3="410e1214-24e5-43ed-be4a-b7282175020c" targetNamespace="http://schemas.microsoft.com/office/2006/metadata/properties" ma:root="true" ma:fieldsID="648c52e91ade95083962d672c7276add" ns1:_="" ns2:_="" ns3:_="">
    <xsd:import namespace="http://schemas.microsoft.com/sharepoint/v3"/>
    <xsd:import namespace="b35b6390-eb03-4020-b4df-4962d4789c44"/>
    <xsd:import namespace="410e1214-24e5-43ed-be4a-b728217502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Eigenschappen van het geïntegreerd beleid voor naleving" ma:hidden="true" ma:internalName="_ip_UnifiedCompliancePolicyProperties">
      <xsd:simpleType>
        <xsd:restriction base="dms:Note"/>
      </xsd:simpleType>
    </xsd:element>
    <xsd:element name="_ip_UnifiedCompliancePolicyUIAction" ma:index="13"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5b6390-eb03-4020-b4df-4962d4789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9f1f8003-3544-4801-a0bb-558fc8ffc2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0e1214-24e5-43ed-be4a-b7282175020c"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ecfd3b62-3bc0-479b-a297-a242a58c768c}" ma:internalName="TaxCatchAll" ma:showField="CatchAllData" ma:web="410e1214-24e5-43ed-be4a-b728217502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b35b6390-eb03-4020-b4df-4962d4789c44">
      <Terms xmlns="http://schemas.microsoft.com/office/infopath/2007/PartnerControls"/>
    </lcf76f155ced4ddcb4097134ff3c332f>
    <TaxCatchAll xmlns="410e1214-24e5-43ed-be4a-b728217502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B83CB1-8B89-47D8-95CF-CEAAE9FCE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5b6390-eb03-4020-b4df-4962d4789c44"/>
    <ds:schemaRef ds:uri="410e1214-24e5-43ed-be4a-b728217502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6B720B-A6F4-49A8-9556-6386C4FF9D7F}">
  <ds:schemaRefs>
    <ds:schemaRef ds:uri="b35b6390-eb03-4020-b4df-4962d4789c44"/>
    <ds:schemaRef ds:uri="http://purl.org/dc/elements/1.1/"/>
    <ds:schemaRef ds:uri="http://purl.org/dc/terms/"/>
    <ds:schemaRef ds:uri="http://schemas.microsoft.com/office/2006/metadata/properties"/>
    <ds:schemaRef ds:uri="http://www.w3.org/XML/1998/namespace"/>
    <ds:schemaRef ds:uri="http://schemas.microsoft.com/sharepoint/v3"/>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410e1214-24e5-43ed-be4a-b7282175020c"/>
  </ds:schemaRefs>
</ds:datastoreItem>
</file>

<file path=customXml/itemProps3.xml><?xml version="1.0" encoding="utf-8"?>
<ds:datastoreItem xmlns:ds="http://schemas.openxmlformats.org/officeDocument/2006/customXml" ds:itemID="{F0B0092C-5AE1-4345-876E-ADC3BBDA4E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sjabloon Nederlands (20)</Template>
  <TotalTime>699</TotalTime>
  <Words>2285</Words>
  <Application>Microsoft Macintosh PowerPoint</Application>
  <PresentationFormat>Breedbeeld</PresentationFormat>
  <Paragraphs>280</Paragraphs>
  <Slides>28</Slides>
  <Notes>28</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28</vt:i4>
      </vt:variant>
    </vt:vector>
  </HeadingPairs>
  <TitlesOfParts>
    <vt:vector size="36" baseType="lpstr">
      <vt:lpstr>Arial</vt:lpstr>
      <vt:lpstr>Calibri</vt:lpstr>
      <vt:lpstr>Dosis</vt:lpstr>
      <vt:lpstr>Inter</vt:lpstr>
      <vt:lpstr>Times New Roman</vt:lpstr>
      <vt:lpstr>Verdana</vt:lpstr>
      <vt:lpstr>Wingdings</vt:lpstr>
      <vt:lpstr>Rijkshuisstijl Robijnrood</vt:lpstr>
      <vt:lpstr>Gezond ouder worden</vt:lpstr>
      <vt:lpstr>Wat weten jullie al over de bevolkingsonderzoeken?</vt:lpstr>
      <vt:lpstr> Bevolkingsonderzoeken</vt:lpstr>
      <vt:lpstr> Bevolkingsonderzoeken</vt:lpstr>
      <vt:lpstr>Waar of niet waar?</vt:lpstr>
      <vt:lpstr>Gezond leven </vt:lpstr>
      <vt:lpstr>Waarom zijn er bevolkingsonderzoeken?</vt:lpstr>
      <vt:lpstr>3 bevolkingsonderzoeken naar kanker</vt:lpstr>
      <vt:lpstr>PowerPoint-presentatie</vt:lpstr>
      <vt:lpstr>Wat weten jullie al over het bevolkingsonderzoek borstkanker?</vt:lpstr>
      <vt:lpstr>Veel vrouwen krijgen borstkanker</vt:lpstr>
      <vt:lpstr>Wat is borstkanker?</vt:lpstr>
      <vt:lpstr>Bevolkingsonderzoek</vt:lpstr>
      <vt:lpstr>Foto’s van je borsten</vt:lpstr>
      <vt:lpstr>Klachten? Ga naar de dokter!</vt:lpstr>
      <vt:lpstr>Uitnodiging onderzoek borstkanker</vt:lpstr>
      <vt:lpstr>Meedoen aan onderzoek </vt:lpstr>
      <vt:lpstr>Hoe gaat het onderzoek?</vt:lpstr>
      <vt:lpstr>Hoe gaat het onderzoek?</vt:lpstr>
      <vt:lpstr>Hoe gaat het onderzoek?</vt:lpstr>
      <vt:lpstr>Hoe gaat het onderzoek?</vt:lpstr>
      <vt:lpstr>Foto’s bekijken</vt:lpstr>
      <vt:lpstr>Uitslag</vt:lpstr>
      <vt:lpstr>Een afwijking gevonden?</vt:lpstr>
      <vt:lpstr>Niet genoeg informatie op de foto?</vt:lpstr>
      <vt:lpstr>Steffie vertelt alles nog een keer</vt:lpstr>
      <vt:lpstr>Informatie in meer talen</vt:lpstr>
      <vt:lpstr>Tot slot:   Wat denk je? Doe je mee?  En wat vertel je je vriendinnen, de buurvrouw, je dochter?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Karin Honig</dc:creator>
  <cp:lastModifiedBy>Nynke van der Zwaag</cp:lastModifiedBy>
  <cp:revision>124</cp:revision>
  <dcterms:created xsi:type="dcterms:W3CDTF">2023-05-16T15:39:53Z</dcterms:created>
  <dcterms:modified xsi:type="dcterms:W3CDTF">2024-10-14T13:25:54Z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0x01010044EA98C26B9D4049BBEA1AF7334EDC94</vt:lpwstr>
  </property>
  <property fmtid="{D5CDD505-2E9C-101B-9397-08002B2CF9AE}" pid="3" name="MediaServiceImageTags">
    <vt:lpwstr/>
  </property>
</Properties>
</file>